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50" r:id="rId4"/>
  </p:sldMasterIdLst>
  <p:notesMasterIdLst>
    <p:notesMasterId r:id="rId36"/>
  </p:notesMasterIdLst>
  <p:handoutMasterIdLst>
    <p:handoutMasterId r:id="rId37"/>
  </p:handoutMasterIdLst>
  <p:sldIdLst>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4" r:id="rId25"/>
    <p:sldId id="315" r:id="rId26"/>
    <p:sldId id="316" r:id="rId27"/>
    <p:sldId id="317" r:id="rId28"/>
    <p:sldId id="318" r:id="rId29"/>
    <p:sldId id="319" r:id="rId30"/>
    <p:sldId id="320" r:id="rId31"/>
    <p:sldId id="321" r:id="rId32"/>
    <p:sldId id="322" r:id="rId33"/>
    <p:sldId id="323" r:id="rId34"/>
    <p:sldId id="324" r:id="rId35"/>
  </p:sldIdLst>
  <p:sldSz cx="9144000" cy="6858000" type="screen4x3"/>
  <p:notesSz cx="7010400" cy="9296400"/>
  <p:custDataLst>
    <p:tags r:id="rId38"/>
  </p:custDataLst>
  <p:defaultTextStyle>
    <a:defPPr>
      <a:defRPr lang="en-US"/>
    </a:defPPr>
    <a:lvl1pPr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1pPr>
    <a:lvl2pPr marL="4572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2pPr>
    <a:lvl3pPr marL="9144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3pPr>
    <a:lvl4pPr marL="13716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4pPr>
    <a:lvl5pPr marL="18288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5pPr>
    <a:lvl6pPr marL="2286000" algn="l" defTabSz="914400" rtl="0" eaLnBrk="1" latinLnBrk="0" hangingPunct="1">
      <a:defRPr sz="2000" kern="1200">
        <a:solidFill>
          <a:srgbClr val="000000"/>
        </a:solidFill>
        <a:latin typeface="Arial" charset="0"/>
        <a:ea typeface="+mn-ea"/>
        <a:cs typeface="Arial" charset="0"/>
      </a:defRPr>
    </a:lvl6pPr>
    <a:lvl7pPr marL="2743200" algn="l" defTabSz="914400" rtl="0" eaLnBrk="1" latinLnBrk="0" hangingPunct="1">
      <a:defRPr sz="2000" kern="1200">
        <a:solidFill>
          <a:srgbClr val="000000"/>
        </a:solidFill>
        <a:latin typeface="Arial" charset="0"/>
        <a:ea typeface="+mn-ea"/>
        <a:cs typeface="Arial" charset="0"/>
      </a:defRPr>
    </a:lvl7pPr>
    <a:lvl8pPr marL="3200400" algn="l" defTabSz="914400" rtl="0" eaLnBrk="1" latinLnBrk="0" hangingPunct="1">
      <a:defRPr sz="2000" kern="1200">
        <a:solidFill>
          <a:srgbClr val="000000"/>
        </a:solidFill>
        <a:latin typeface="Arial" charset="0"/>
        <a:ea typeface="+mn-ea"/>
        <a:cs typeface="Arial" charset="0"/>
      </a:defRPr>
    </a:lvl8pPr>
    <a:lvl9pPr marL="3657600" algn="l" defTabSz="914400" rtl="0" eaLnBrk="1" latinLnBrk="0" hangingPunct="1">
      <a:defRPr sz="2000" kern="1200">
        <a:solidFill>
          <a:srgbClr val="000000"/>
        </a:solidFill>
        <a:latin typeface="Arial" charset="0"/>
        <a:ea typeface="+mn-ea"/>
        <a:cs typeface="Arial" charset="0"/>
      </a:defRPr>
    </a:lvl9pPr>
  </p:defaultTextStyle>
  <p:extLst>
    <p:ext uri="{EFAFB233-063F-42B5-8137-9DF3F51BA10A}">
      <p15:sldGuideLst xmlns:p15="http://schemas.microsoft.com/office/powerpoint/2012/main">
        <p15:guide id="1" orient="horz" pos="4272">
          <p15:clr>
            <a:srgbClr val="A4A3A4"/>
          </p15:clr>
        </p15:guide>
        <p15:guide id="2" orient="horz" pos="720">
          <p15:clr>
            <a:srgbClr val="A4A3A4"/>
          </p15:clr>
        </p15:guide>
        <p15:guide id="3"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AFAFA"/>
    <a:srgbClr val="C9282D"/>
    <a:srgbClr val="C3CCE3"/>
    <a:srgbClr val="001B61"/>
    <a:srgbClr val="BBC5DF"/>
    <a:srgbClr val="71A28A"/>
    <a:srgbClr val="F01914"/>
    <a:srgbClr val="A7BCEB"/>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8" autoAdjust="0"/>
    <p:restoredTop sz="69806" autoAdjust="0"/>
  </p:normalViewPr>
  <p:slideViewPr>
    <p:cSldViewPr snapToObjects="1">
      <p:cViewPr varScale="1">
        <p:scale>
          <a:sx n="64" d="100"/>
          <a:sy n="64" d="100"/>
        </p:scale>
        <p:origin x="1860" y="72"/>
      </p:cViewPr>
      <p:guideLst>
        <p:guide orient="horz" pos="4272"/>
        <p:guide orient="horz" pos="7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p:scale>
          <a:sx n="90" d="100"/>
          <a:sy n="90" d="100"/>
        </p:scale>
        <p:origin x="-960" y="-5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Where Are The Opportunities For Improvement</c:v>
                </c:pt>
              </c:strCache>
            </c:strRef>
          </c:tx>
          <c:cat>
            <c:strRef>
              <c:f>Sheet1!$A$2:$A$4</c:f>
              <c:strCache>
                <c:ptCount val="3"/>
                <c:pt idx="0">
                  <c:v>Equipment</c:v>
                </c:pt>
                <c:pt idx="1">
                  <c:v>Knowledge / Skill</c:v>
                </c:pt>
                <c:pt idx="2">
                  <c:v>Performance</c:v>
                </c:pt>
              </c:strCache>
            </c:strRef>
          </c:cat>
          <c:val>
            <c:numRef>
              <c:f>Sheet1!$B$2:$B$4</c:f>
              <c:numCache>
                <c:formatCode>General</c:formatCode>
                <c:ptCount val="3"/>
                <c:pt idx="0">
                  <c:v>33.299999999999997</c:v>
                </c:pt>
                <c:pt idx="1">
                  <c:v>33.299999999999997</c:v>
                </c:pt>
                <c:pt idx="2">
                  <c:v>33.299999999999997</c:v>
                </c:pt>
              </c:numCache>
            </c:numRef>
          </c:val>
        </c:ser>
        <c:dLbls>
          <c:showLegendKey val="0"/>
          <c:showVal val="0"/>
          <c:showCatName val="0"/>
          <c:showSerName val="0"/>
          <c:showPercent val="0"/>
          <c:showBubbleSize val="0"/>
          <c:showLeaderLines val="1"/>
        </c:dLbls>
        <c:firstSliceAng val="0"/>
        <c:holeSize val="50"/>
      </c:doughnutChart>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5"/>
          <p:cNvSpPr>
            <a:spLocks noGrp="1" noChangeArrowheads="1"/>
          </p:cNvSpPr>
          <p:nvPr>
            <p:ph type="dt" sz="quarter" idx="1"/>
          </p:nvPr>
        </p:nvSpPr>
        <p:spPr bwMode="auto">
          <a:xfrm>
            <a:off x="3684368" y="1730"/>
            <a:ext cx="3307744" cy="502558"/>
          </a:xfrm>
          <a:prstGeom prst="rect">
            <a:avLst/>
          </a:prstGeom>
          <a:noFill/>
          <a:ln w="9525">
            <a:noFill/>
            <a:miter lim="800000"/>
            <a:headEnd/>
            <a:tailEnd/>
          </a:ln>
          <a:effectLst/>
        </p:spPr>
        <p:txBody>
          <a:bodyPr vert="horz" wrap="square" lIns="100637" tIns="50318" rIns="100637" bIns="50318" numCol="1" anchor="t" anchorCtr="0" compatLnSpc="1">
            <a:prstTxWarp prst="textNoShape">
              <a:avLst/>
            </a:prstTxWarp>
          </a:bodyPr>
          <a:lstStyle>
            <a:lvl1pPr algn="r">
              <a:lnSpc>
                <a:spcPct val="100000"/>
              </a:lnSpc>
              <a:spcBef>
                <a:spcPct val="0"/>
              </a:spcBef>
              <a:defRPr sz="1200">
                <a:solidFill>
                  <a:schemeClr val="tx1"/>
                </a:solidFill>
                <a:latin typeface="Arial" pitchFamily="34" charset="0"/>
                <a:cs typeface="Arial" pitchFamily="34" charset="0"/>
              </a:defRPr>
            </a:lvl1pPr>
          </a:lstStyle>
          <a:p>
            <a:pPr>
              <a:defRPr/>
            </a:pPr>
            <a:fld id="{DEACD484-548F-4A24-9660-EA6BB90C68F9}" type="datetime7">
              <a:rPr lang="en-US">
                <a:solidFill>
                  <a:schemeClr val="bg1">
                    <a:lumMod val="50000"/>
                  </a:schemeClr>
                </a:solidFill>
              </a:rPr>
              <a:pPr>
                <a:defRPr/>
              </a:pPr>
              <a:t>Jul-19</a:t>
            </a:fld>
            <a:endParaRPr lang="en-US" dirty="0">
              <a:solidFill>
                <a:schemeClr val="bg1">
                  <a:lumMod val="50000"/>
                </a:schemeClr>
              </a:solidFill>
            </a:endParaRPr>
          </a:p>
        </p:txBody>
      </p:sp>
      <p:sp>
        <p:nvSpPr>
          <p:cNvPr id="8" name="Slide Number Placeholder 6"/>
          <p:cNvSpPr>
            <a:spLocks noGrp="1" noChangeArrowheads="1"/>
          </p:cNvSpPr>
          <p:nvPr>
            <p:ph type="sldNum" sz="quarter" idx="3"/>
          </p:nvPr>
        </p:nvSpPr>
        <p:spPr bwMode="auto">
          <a:xfrm>
            <a:off x="6237528" y="8793842"/>
            <a:ext cx="754584" cy="502558"/>
          </a:xfrm>
          <a:prstGeom prst="rect">
            <a:avLst/>
          </a:prstGeom>
          <a:noFill/>
          <a:ln w="9525">
            <a:noFill/>
            <a:miter lim="800000"/>
            <a:headEnd/>
            <a:tailEnd/>
          </a:ln>
          <a:effectLst/>
        </p:spPr>
        <p:txBody>
          <a:bodyPr vert="horz" wrap="square" lIns="100637" tIns="50318" rIns="100637" bIns="50318" numCol="1" anchor="b" anchorCtr="0" compatLnSpc="1">
            <a:prstTxWarp prst="textNoShape">
              <a:avLst/>
            </a:prstTxWarp>
          </a:bodyPr>
          <a:lstStyle>
            <a:lvl1pPr algn="r" eaLnBrk="0" hangingPunct="0">
              <a:lnSpc>
                <a:spcPct val="100000"/>
              </a:lnSpc>
              <a:spcBef>
                <a:spcPct val="0"/>
              </a:spcBef>
              <a:defRPr sz="1200">
                <a:solidFill>
                  <a:schemeClr val="tx1"/>
                </a:solidFill>
                <a:latin typeface="Arial" charset="0"/>
                <a:cs typeface="+mn-cs"/>
              </a:defRPr>
            </a:lvl1pPr>
          </a:lstStyle>
          <a:p>
            <a:pPr>
              <a:defRPr/>
            </a:pPr>
            <a:fld id="{2A9E901B-C902-428F-B8AE-4B4D30B115C8}" type="slidenum">
              <a:rPr lang="en-US">
                <a:solidFill>
                  <a:schemeClr val="bg1">
                    <a:lumMod val="50000"/>
                  </a:schemeClr>
                </a:solidFill>
              </a:rPr>
              <a:pPr>
                <a:defRPr/>
              </a:pPr>
              <a:t>‹#›</a:t>
            </a:fld>
            <a:endParaRPr lang="en-US" dirty="0">
              <a:solidFill>
                <a:schemeClr val="bg1">
                  <a:lumMod val="50000"/>
                </a:schemeClr>
              </a:solidFill>
            </a:endParaRPr>
          </a:p>
        </p:txBody>
      </p:sp>
      <p:sp>
        <p:nvSpPr>
          <p:cNvPr id="9" name="Header Placeholder 1"/>
          <p:cNvSpPr>
            <a:spLocks noGrp="1"/>
          </p:cNvSpPr>
          <p:nvPr>
            <p:ph type="hdr" sz="quarter"/>
          </p:nvPr>
        </p:nvSpPr>
        <p:spPr>
          <a:xfrm>
            <a:off x="0" y="0"/>
            <a:ext cx="4114800" cy="495632"/>
          </a:xfrm>
          <a:prstGeom prst="rect">
            <a:avLst/>
          </a:prstGeom>
        </p:spPr>
        <p:txBody>
          <a:bodyPr vert="horz" lIns="97554" tIns="48777" rIns="97554" bIns="48777" rtlCol="0"/>
          <a:lstStyle>
            <a:lvl1pPr algn="l">
              <a:defRPr sz="1200"/>
            </a:lvl1pPr>
          </a:lstStyle>
          <a:p>
            <a:r>
              <a:rPr lang="en-US" dirty="0" smtClean="0">
                <a:solidFill>
                  <a:schemeClr val="bg1">
                    <a:lumMod val="50000"/>
                  </a:schemeClr>
                </a:solidFill>
                <a:latin typeface="Arial" pitchFamily="34" charset="0"/>
                <a:cs typeface="Arial" pitchFamily="34" charset="0"/>
              </a:rPr>
              <a:t>Safety Leadership Training</a:t>
            </a:r>
          </a:p>
          <a:p>
            <a:r>
              <a:rPr lang="en-US" dirty="0" smtClean="0">
                <a:solidFill>
                  <a:schemeClr val="bg1">
                    <a:lumMod val="50000"/>
                  </a:schemeClr>
                </a:solidFill>
                <a:latin typeface="Arial" pitchFamily="34" charset="0"/>
                <a:cs typeface="Arial" pitchFamily="34" charset="0"/>
              </a:rPr>
              <a:t>Accident Investigations</a:t>
            </a:r>
            <a:endParaRPr lang="en-US" dirty="0">
              <a:solidFill>
                <a:schemeClr val="bg1">
                  <a:lumMod val="50000"/>
                </a:schemeClr>
              </a:solidFill>
              <a:latin typeface="Arial" pitchFamily="34" charset="0"/>
              <a:cs typeface="Arial" pitchFamily="34" charset="0"/>
            </a:endParaRPr>
          </a:p>
          <a:p>
            <a:endParaRPr lang="en-US" dirty="0">
              <a:solidFill>
                <a:schemeClr val="bg1">
                  <a:lumMod val="50000"/>
                </a:schemeClr>
              </a:solidFill>
            </a:endParaRPr>
          </a:p>
        </p:txBody>
      </p:sp>
      <p:sp>
        <p:nvSpPr>
          <p:cNvPr id="10" name="Footer Placeholder 2"/>
          <p:cNvSpPr>
            <a:spLocks noGrp="1"/>
          </p:cNvSpPr>
          <p:nvPr>
            <p:ph type="ftr" sz="quarter" idx="2"/>
          </p:nvPr>
        </p:nvSpPr>
        <p:spPr>
          <a:xfrm>
            <a:off x="-34048" y="8534400"/>
            <a:ext cx="6587247" cy="762000"/>
          </a:xfrm>
          <a:prstGeom prst="rect">
            <a:avLst/>
          </a:prstGeom>
        </p:spPr>
        <p:txBody>
          <a:bodyPr vert="horz" lIns="97554" tIns="48777" rIns="97554" bIns="48777" rtlCol="0" anchor="b"/>
          <a:lstStyle>
            <a:lvl1pPr algn="l">
              <a:defRPr sz="1200"/>
            </a:lvl1pPr>
          </a:lstStyle>
          <a:p>
            <a:r>
              <a:rPr lang="en-US" sz="800" dirty="0">
                <a:solidFill>
                  <a:schemeClr val="bg1">
                    <a:lumMod val="50000"/>
                  </a:schemeClr>
                </a:solidFill>
              </a:rPr>
              <a:t>Our risk control service is advisory only. We assume no responsibility for management or control of customer safety activities nor implementation of recommended corrective measures. The illustrations, instructions and principles contained in the material are general in scope and, to the best of our knowledge, current at the time of publication. No attempt has been made to interpret any referenced codes, standards, or regulations. Please refer to the appropriate code-, standard-, or regulation-making authority for interpretation or clarification. Only your policy or  contract can give actual terms, conditions and exclusions</a:t>
            </a:r>
            <a:r>
              <a:rPr lang="en-US" sz="800" dirty="0" smtClean="0">
                <a:solidFill>
                  <a:schemeClr val="bg1">
                    <a:lumMod val="50000"/>
                  </a:schemeClr>
                </a:solidFill>
              </a:rPr>
              <a:t>.</a:t>
            </a:r>
          </a:p>
          <a:p>
            <a:r>
              <a:rPr lang="en-US" sz="800" dirty="0" smtClean="0">
                <a:solidFill>
                  <a:schemeClr val="bg1">
                    <a:lumMod val="50000"/>
                  </a:schemeClr>
                </a:solidFill>
              </a:rPr>
              <a:t>© 2013 Liberty Mutual Insurance. All Rights Reserved.</a:t>
            </a:r>
            <a:endParaRPr lang="en-US" sz="800" dirty="0">
              <a:solidFill>
                <a:schemeClr val="bg1">
                  <a:lumMod val="50000"/>
                </a:schemeClr>
              </a:solidFill>
            </a:endParaRPr>
          </a:p>
        </p:txBody>
      </p:sp>
    </p:spTree>
    <p:extLst>
      <p:ext uri="{BB962C8B-B14F-4D97-AF65-F5344CB8AC3E}">
        <p14:creationId xmlns:p14="http://schemas.microsoft.com/office/powerpoint/2010/main" val="861155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701040" y="4415791"/>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24" tIns="46762" rIns="93524" bIns="467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 name="Slide Number Placeholder 6"/>
          <p:cNvSpPr>
            <a:spLocks noGrp="1" noChangeArrowheads="1"/>
          </p:cNvSpPr>
          <p:nvPr>
            <p:ph type="sldNum" sz="quarter" idx="5"/>
          </p:nvPr>
        </p:nvSpPr>
        <p:spPr bwMode="auto">
          <a:xfrm>
            <a:off x="6237528" y="8793842"/>
            <a:ext cx="754584" cy="502558"/>
          </a:xfrm>
          <a:prstGeom prst="rect">
            <a:avLst/>
          </a:prstGeom>
          <a:noFill/>
          <a:ln w="9525">
            <a:noFill/>
            <a:miter lim="800000"/>
            <a:headEnd/>
            <a:tailEnd/>
          </a:ln>
          <a:effectLst/>
        </p:spPr>
        <p:txBody>
          <a:bodyPr vert="horz" wrap="square" lIns="100637" tIns="50318" rIns="100637" bIns="50318" numCol="1" anchor="b" anchorCtr="0" compatLnSpc="1">
            <a:prstTxWarp prst="textNoShape">
              <a:avLst/>
            </a:prstTxWarp>
          </a:bodyPr>
          <a:lstStyle>
            <a:lvl1pPr algn="r" eaLnBrk="0" hangingPunct="0">
              <a:lnSpc>
                <a:spcPct val="100000"/>
              </a:lnSpc>
              <a:spcBef>
                <a:spcPct val="0"/>
              </a:spcBef>
              <a:defRPr sz="1200">
                <a:solidFill>
                  <a:schemeClr val="tx1"/>
                </a:solidFill>
                <a:latin typeface="Arial" charset="0"/>
                <a:cs typeface="+mn-cs"/>
              </a:defRPr>
            </a:lvl1pPr>
          </a:lstStyle>
          <a:p>
            <a:pPr>
              <a:defRPr/>
            </a:pPr>
            <a:fld id="{2A9E901B-C902-428F-B8AE-4B4D30B115C8}" type="slidenum">
              <a:rPr lang="en-US">
                <a:solidFill>
                  <a:schemeClr val="bg1">
                    <a:lumMod val="50000"/>
                  </a:schemeClr>
                </a:solidFill>
              </a:rPr>
              <a:pPr>
                <a:defRPr/>
              </a:pPr>
              <a:t>‹#›</a:t>
            </a:fld>
            <a:endParaRPr lang="en-US" dirty="0">
              <a:solidFill>
                <a:schemeClr val="bg1">
                  <a:lumMod val="50000"/>
                </a:schemeClr>
              </a:solidFill>
            </a:endParaRPr>
          </a:p>
        </p:txBody>
      </p:sp>
      <p:sp>
        <p:nvSpPr>
          <p:cNvPr id="13" name="Footer Placeholder 2"/>
          <p:cNvSpPr>
            <a:spLocks noGrp="1"/>
          </p:cNvSpPr>
          <p:nvPr>
            <p:ph type="ftr" sz="quarter" idx="4"/>
          </p:nvPr>
        </p:nvSpPr>
        <p:spPr>
          <a:xfrm>
            <a:off x="-34048" y="8534400"/>
            <a:ext cx="6587247" cy="762000"/>
          </a:xfrm>
          <a:prstGeom prst="rect">
            <a:avLst/>
          </a:prstGeom>
        </p:spPr>
        <p:txBody>
          <a:bodyPr vert="horz" lIns="97554" tIns="48777" rIns="97554" bIns="48777" rtlCol="0" anchor="b"/>
          <a:lstStyle>
            <a:lvl1pPr algn="l">
              <a:defRPr sz="1200"/>
            </a:lvl1pPr>
          </a:lstStyle>
          <a:p>
            <a:r>
              <a:rPr lang="en-US" sz="800" dirty="0">
                <a:solidFill>
                  <a:schemeClr val="bg1">
                    <a:lumMod val="50000"/>
                  </a:schemeClr>
                </a:solidFill>
              </a:rPr>
              <a:t>Our risk control service is advisory only. We assume no responsibility for management or control of customer safety activities nor implementation of recommended corrective measures. The illustrations, instructions and principles contained in the material are general in scope and, to the best of our knowledge, current at the time of publication. No attempt has been made to interpret any referenced codes, standards, or regulations. Please refer to the appropriate code-, standard-, or regulation-making authority for interpretation or clarification. Only your policy or  contract can give actual terms, conditions and exclusions</a:t>
            </a:r>
            <a:r>
              <a:rPr lang="en-US" sz="800" dirty="0" smtClean="0">
                <a:solidFill>
                  <a:schemeClr val="bg1">
                    <a:lumMod val="50000"/>
                  </a:schemeClr>
                </a:solidFill>
              </a:rPr>
              <a:t>.</a:t>
            </a:r>
          </a:p>
          <a:p>
            <a:r>
              <a:rPr lang="en-US" sz="800" dirty="0" smtClean="0">
                <a:solidFill>
                  <a:schemeClr val="bg1">
                    <a:lumMod val="50000"/>
                  </a:schemeClr>
                </a:solidFill>
              </a:rPr>
              <a:t>© 2013 Liberty Mutual Insurance. All Rights Reserved.</a:t>
            </a:r>
            <a:endParaRPr lang="en-US" sz="800" dirty="0">
              <a:solidFill>
                <a:schemeClr val="bg1">
                  <a:lumMod val="50000"/>
                </a:schemeClr>
              </a:solidFill>
            </a:endParaRPr>
          </a:p>
        </p:txBody>
      </p:sp>
      <p:sp>
        <p:nvSpPr>
          <p:cNvPr id="14" name="Date Placeholder 5"/>
          <p:cNvSpPr>
            <a:spLocks noGrp="1" noChangeArrowheads="1"/>
          </p:cNvSpPr>
          <p:nvPr>
            <p:ph type="dt" sz="quarter" idx="1"/>
          </p:nvPr>
        </p:nvSpPr>
        <p:spPr bwMode="auto">
          <a:xfrm>
            <a:off x="3684368" y="1730"/>
            <a:ext cx="3307744" cy="502558"/>
          </a:xfrm>
          <a:prstGeom prst="rect">
            <a:avLst/>
          </a:prstGeom>
          <a:noFill/>
          <a:ln w="9525">
            <a:noFill/>
            <a:miter lim="800000"/>
            <a:headEnd/>
            <a:tailEnd/>
          </a:ln>
          <a:effectLst/>
        </p:spPr>
        <p:txBody>
          <a:bodyPr vert="horz" wrap="square" lIns="100637" tIns="50318" rIns="100637" bIns="50318" numCol="1" anchor="t" anchorCtr="0" compatLnSpc="1">
            <a:prstTxWarp prst="textNoShape">
              <a:avLst/>
            </a:prstTxWarp>
          </a:bodyPr>
          <a:lstStyle>
            <a:lvl1pPr algn="r">
              <a:lnSpc>
                <a:spcPct val="100000"/>
              </a:lnSpc>
              <a:spcBef>
                <a:spcPct val="0"/>
              </a:spcBef>
              <a:defRPr sz="1200">
                <a:solidFill>
                  <a:schemeClr val="tx1"/>
                </a:solidFill>
                <a:latin typeface="Arial" pitchFamily="34" charset="0"/>
                <a:cs typeface="Arial" pitchFamily="34" charset="0"/>
              </a:defRPr>
            </a:lvl1pPr>
          </a:lstStyle>
          <a:p>
            <a:pPr>
              <a:defRPr/>
            </a:pPr>
            <a:fld id="{DEACD484-548F-4A24-9660-EA6BB90C68F9}" type="datetime7">
              <a:rPr lang="en-US">
                <a:solidFill>
                  <a:schemeClr val="bg1">
                    <a:lumMod val="50000"/>
                  </a:schemeClr>
                </a:solidFill>
              </a:rPr>
              <a:pPr>
                <a:defRPr/>
              </a:pPr>
              <a:t>Jul-19</a:t>
            </a:fld>
            <a:endParaRPr lang="en-US" dirty="0">
              <a:solidFill>
                <a:schemeClr val="bg1">
                  <a:lumMod val="50000"/>
                </a:schemeClr>
              </a:solidFill>
            </a:endParaRPr>
          </a:p>
        </p:txBody>
      </p:sp>
      <p:sp>
        <p:nvSpPr>
          <p:cNvPr id="15" name="Header Placeholder 1"/>
          <p:cNvSpPr>
            <a:spLocks noGrp="1"/>
          </p:cNvSpPr>
          <p:nvPr>
            <p:ph type="hdr" sz="quarter"/>
          </p:nvPr>
        </p:nvSpPr>
        <p:spPr>
          <a:xfrm>
            <a:off x="0" y="0"/>
            <a:ext cx="4114800" cy="495632"/>
          </a:xfrm>
          <a:prstGeom prst="rect">
            <a:avLst/>
          </a:prstGeom>
        </p:spPr>
        <p:txBody>
          <a:bodyPr vert="horz" lIns="97554" tIns="48777" rIns="97554" bIns="48777" rtlCol="0"/>
          <a:lstStyle>
            <a:lvl1pPr algn="l">
              <a:defRPr sz="1200"/>
            </a:lvl1pPr>
          </a:lstStyle>
          <a:p>
            <a:r>
              <a:rPr lang="en-US" dirty="0" smtClean="0">
                <a:solidFill>
                  <a:schemeClr val="bg1">
                    <a:lumMod val="50000"/>
                  </a:schemeClr>
                </a:solidFill>
                <a:latin typeface="Arial" pitchFamily="34" charset="0"/>
                <a:cs typeface="Arial" pitchFamily="34" charset="0"/>
              </a:rPr>
              <a:t>Safety Leadership Training</a:t>
            </a:r>
          </a:p>
          <a:p>
            <a:r>
              <a:rPr lang="en-US" dirty="0" smtClean="0">
                <a:solidFill>
                  <a:schemeClr val="bg1">
                    <a:lumMod val="50000"/>
                  </a:schemeClr>
                </a:solidFill>
                <a:latin typeface="Arial" pitchFamily="34" charset="0"/>
                <a:cs typeface="Arial" pitchFamily="34" charset="0"/>
              </a:rPr>
              <a:t>Accident Investigation</a:t>
            </a:r>
          </a:p>
          <a:p>
            <a:endParaRPr lang="en-US" dirty="0">
              <a:solidFill>
                <a:schemeClr val="bg1">
                  <a:lumMod val="50000"/>
                </a:schemeClr>
              </a:solidFill>
            </a:endParaRPr>
          </a:p>
        </p:txBody>
      </p:sp>
    </p:spTree>
    <p:extLst>
      <p:ext uri="{BB962C8B-B14F-4D97-AF65-F5344CB8AC3E}">
        <p14:creationId xmlns:p14="http://schemas.microsoft.com/office/powerpoint/2010/main" val="4167476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4CA7B-74A7-4A24-8783-36F35DA1CC2B}" type="slidenum">
              <a:rPr lang="en-US"/>
              <a:pPr/>
              <a:t>1</a:t>
            </a:fld>
            <a:endParaRPr lang="en-US"/>
          </a:p>
        </p:txBody>
      </p:sp>
      <p:sp>
        <p:nvSpPr>
          <p:cNvPr id="173058" name="Rectangle 2"/>
          <p:cNvSpPr>
            <a:spLocks noGrp="1" noRot="1" noChangeAspect="1" noChangeArrowheads="1" noTextEdit="1"/>
          </p:cNvSpPr>
          <p:nvPr>
            <p:ph type="sldImg"/>
          </p:nvPr>
        </p:nvSpPr>
        <p:spPr>
          <a:xfrm>
            <a:off x="1190625" y="703263"/>
            <a:ext cx="4630738" cy="3473450"/>
          </a:xfrm>
          <a:ln w="12700" cap="flat">
            <a:solidFill>
              <a:schemeClr val="tx1"/>
            </a:solidFill>
          </a:ln>
          <a:extLst>
            <a:ext uri="{909E8E84-426E-40DD-AFC4-6F175D3DCCD1}">
              <a14:hiddenFill xmlns:a14="http://schemas.microsoft.com/office/drawing/2010/main">
                <a:noFill/>
              </a14:hiddenFill>
            </a:ext>
          </a:extLst>
        </p:spPr>
      </p:sp>
      <p:sp>
        <p:nvSpPr>
          <p:cNvPr id="173059" name="Rectangle 3"/>
          <p:cNvSpPr>
            <a:spLocks noGrp="1" noChangeArrowheads="1"/>
          </p:cNvSpPr>
          <p:nvPr>
            <p:ph type="body" idx="1"/>
          </p:nvPr>
        </p:nvSpPr>
        <p:spPr>
          <a:xfrm>
            <a:off x="934113" y="4416098"/>
            <a:ext cx="5142177" cy="4182457"/>
          </a:xfrm>
          <a:noFill/>
          <a:ln/>
        </p:spPr>
        <p:txBody>
          <a:bodyPr lIns="92946" tIns="47261" rIns="92946" bIns="47261"/>
          <a:lstStyle/>
          <a:p>
            <a:r>
              <a:rPr lang="en-US" i="1"/>
              <a:t>Notes to Instructor/Facilitator</a:t>
            </a:r>
          </a:p>
          <a:p>
            <a:r>
              <a:rPr lang="en-US" i="1"/>
              <a:t>The Safety Leadership Training program is a series of 22 individual safety training modules designed to help managers and supervisors gain knowledge and develop skills to reduce or eliminate losses in your workplace. Each module minimally consists of a PowerPoint presentation with a Discussion Leader’s Guide available in the Notes Section. The SLT program is designed to be flexible and customized to meet your needs. Not all 22 sessions need to be delivered, but when all 22 sessions have been completed, the attendees have completed a substantial development program.</a:t>
            </a:r>
          </a:p>
          <a:p>
            <a:r>
              <a:rPr lang="en-US" i="1"/>
              <a:t>Welcome to “Accident Investigation” The purpose of this series is to provide a general understanding of essential safety topics for managers and supervisors.</a:t>
            </a:r>
          </a:p>
          <a:p>
            <a:r>
              <a:rPr lang="en-US" i="1"/>
              <a:t>This module sets the foundation for your accident investigation program so it is recommended that a senior leader from the organization deliver this session to show commitment to creating and maintaining a work environment that promotes safety while simultaneously supporting production, sales and quality.</a:t>
            </a:r>
          </a:p>
          <a:p>
            <a:r>
              <a:rPr lang="en-US" i="1"/>
              <a:t>Because much of this session discusses information unique to your company, this has been designed to be a generic presentation that you can customize for your organization. To prepare to deliver this training, please review the entire presentation and Discussion Leader’s Notes prior to the session.</a:t>
            </a:r>
          </a:p>
          <a:p>
            <a:r>
              <a:rPr lang="en-US"/>
              <a:t>______________________________________________________________ </a:t>
            </a:r>
          </a:p>
          <a:p>
            <a:r>
              <a:rPr lang="en-US" i="1"/>
              <a:t>Discussion Leader’s Notes:</a:t>
            </a:r>
          </a:p>
          <a:p>
            <a:r>
              <a:rPr lang="en-US" b="1"/>
              <a:t>During this session, we will review accident investigation.  Why do we complete accident investigations?  Boiled down to fundamentals, the reasons for accident investigation are directly related to your management responsibilities.  They are:</a:t>
            </a:r>
          </a:p>
          <a:p>
            <a:pPr>
              <a:buFontTx/>
              <a:buChar char="•"/>
            </a:pPr>
            <a:r>
              <a:rPr lang="en-US" b="1"/>
              <a:t>To discover all causes of work stoppages, and</a:t>
            </a:r>
          </a:p>
          <a:p>
            <a:pPr>
              <a:buFontTx/>
              <a:buChar char="•"/>
            </a:pPr>
            <a:r>
              <a:rPr lang="en-US" b="1"/>
              <a:t>To eliminate these causes in order to prevent recurrence.</a:t>
            </a:r>
          </a:p>
          <a:p>
            <a:r>
              <a:rPr lang="en-US" b="1"/>
              <a:t>The purpose of this session is to provide you with knowledge on our expectation for accident investigations and review the accident investigation method.</a:t>
            </a:r>
          </a:p>
        </p:txBody>
      </p:sp>
    </p:spTree>
    <p:extLst>
      <p:ext uri="{BB962C8B-B14F-4D97-AF65-F5344CB8AC3E}">
        <p14:creationId xmlns:p14="http://schemas.microsoft.com/office/powerpoint/2010/main" val="1718796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5EF13-AD2E-4CFB-9343-6DD99D4EBC9A}" type="slidenum">
              <a:rPr lang="en-US"/>
              <a:pPr/>
              <a:t>10</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xfrm>
            <a:off x="934113" y="4416098"/>
            <a:ext cx="5142177" cy="4182457"/>
          </a:xfrm>
        </p:spPr>
        <p:txBody>
          <a:bodyPr/>
          <a:lstStyle/>
          <a:p>
            <a:r>
              <a:rPr lang="en-US" i="1"/>
              <a:t>Discussion Leader’s Notes:</a:t>
            </a:r>
          </a:p>
          <a:p>
            <a:r>
              <a:rPr lang="en-US" b="1"/>
              <a:t>One of the initial steps in the investigation is to gather pertinent facts.  It is important to investigate the physical conditions, the persons involved, and the methods/procedures used, and some other factors.  The physical conditions surrounding the accident site tell us what and where.  The injured person tells us who.  The methods they were using at the time of the accident tell us how.</a:t>
            </a:r>
          </a:p>
          <a:p>
            <a:r>
              <a:rPr lang="en-US" b="1"/>
              <a:t>A search and review of pertinent documentation can provide much of the basis for evaluating the what, where, who and how.</a:t>
            </a:r>
          </a:p>
          <a:p>
            <a:r>
              <a:rPr lang="en-US" b="1"/>
              <a:t>Another source of critical undocumented evidence is witnesses.</a:t>
            </a:r>
          </a:p>
          <a:p>
            <a:r>
              <a:rPr lang="en-US" b="1"/>
              <a:t>Let’s look at each of these components more closely.</a:t>
            </a:r>
          </a:p>
          <a:p>
            <a:endParaRPr lang="en-US" b="1"/>
          </a:p>
        </p:txBody>
      </p:sp>
    </p:spTree>
    <p:extLst>
      <p:ext uri="{BB962C8B-B14F-4D97-AF65-F5344CB8AC3E}">
        <p14:creationId xmlns:p14="http://schemas.microsoft.com/office/powerpoint/2010/main" val="31547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BBA1F5-ACCA-4DA3-A53D-2F9B9F268D91}" type="slidenum">
              <a:rPr lang="en-US"/>
              <a:pPr/>
              <a:t>11</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xfrm>
            <a:off x="934113" y="4416098"/>
            <a:ext cx="5142177" cy="4182457"/>
          </a:xfrm>
        </p:spPr>
        <p:txBody>
          <a:bodyPr/>
          <a:lstStyle/>
          <a:p>
            <a:r>
              <a:rPr lang="en-US" i="1"/>
              <a:t>Discussion Leader’s Notes:</a:t>
            </a:r>
          </a:p>
          <a:p>
            <a:r>
              <a:rPr lang="en-US" b="1"/>
              <a:t>You can more easily investigate physical conditions if you think of them in terms of what and where (tools, machines, environment, etc.).  Without machines and tools, all production would stop.  Yet those same machines and tools can be dangerous unless they are properly guarded, properly used and properly maintained.</a:t>
            </a:r>
          </a:p>
          <a:p>
            <a:pPr>
              <a:buFontTx/>
              <a:buChar char="•"/>
            </a:pPr>
            <a:r>
              <a:rPr lang="en-US" b="1"/>
              <a:t>What materials were being handled?</a:t>
            </a:r>
          </a:p>
          <a:p>
            <a:pPr>
              <a:buFontTx/>
              <a:buChar char="•"/>
            </a:pPr>
            <a:r>
              <a:rPr lang="en-US" b="1"/>
              <a:t>Was housekeeping or congestion a possible direct cause?</a:t>
            </a:r>
          </a:p>
          <a:p>
            <a:pPr>
              <a:buFontTx/>
              <a:buChar char="•"/>
            </a:pPr>
            <a:r>
              <a:rPr lang="en-US" b="1"/>
              <a:t>What adequate lighting available?</a:t>
            </a:r>
          </a:p>
          <a:p>
            <a:pPr>
              <a:buFontTx/>
              <a:buChar char="•"/>
            </a:pPr>
            <a:r>
              <a:rPr lang="en-US" b="1"/>
              <a:t>What were the floor conditions?</a:t>
            </a:r>
          </a:p>
          <a:p>
            <a:pPr>
              <a:buFontTx/>
              <a:buChar char="•"/>
            </a:pPr>
            <a:r>
              <a:rPr lang="en-US" b="1"/>
              <a:t>Noise/Distractions?</a:t>
            </a:r>
          </a:p>
          <a:p>
            <a:pPr>
              <a:buFontTx/>
              <a:buChar char="•"/>
            </a:pPr>
            <a:r>
              <a:rPr lang="en-US" b="1"/>
              <a:t>Where did the accident take place?</a:t>
            </a:r>
          </a:p>
          <a:p>
            <a:r>
              <a:rPr lang="en-US" b="1"/>
              <a:t>BE SPECIFIC</a:t>
            </a:r>
          </a:p>
          <a:p>
            <a:endParaRPr lang="en-US" b="1"/>
          </a:p>
        </p:txBody>
      </p:sp>
    </p:spTree>
    <p:extLst>
      <p:ext uri="{BB962C8B-B14F-4D97-AF65-F5344CB8AC3E}">
        <p14:creationId xmlns:p14="http://schemas.microsoft.com/office/powerpoint/2010/main" val="2531893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40970-4113-4BF5-A67A-4F18733B258C}" type="slidenum">
              <a:rPr lang="en-US"/>
              <a:pPr/>
              <a:t>12</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xfrm>
            <a:off x="934113" y="4416098"/>
            <a:ext cx="5142177" cy="4182457"/>
          </a:xfrm>
        </p:spPr>
        <p:txBody>
          <a:bodyPr/>
          <a:lstStyle/>
          <a:p>
            <a:r>
              <a:rPr lang="en-US" i="1"/>
              <a:t>Discussion Leader’s Notes:</a:t>
            </a:r>
          </a:p>
          <a:p>
            <a:r>
              <a:rPr lang="en-US" b="1"/>
              <a:t>Gather information about the injured person.</a:t>
            </a:r>
          </a:p>
          <a:p>
            <a:r>
              <a:rPr lang="en-US" b="1"/>
              <a:t>Always approach this part of the investigation with an open mind.  Remember the impediments to conducting a solid AI.  A normally good employee could just have a bad day, or could be suffering from some situation away from work that causes them to be distracted. </a:t>
            </a:r>
          </a:p>
          <a:p>
            <a:endParaRPr lang="en-US" b="1"/>
          </a:p>
        </p:txBody>
      </p:sp>
    </p:spTree>
    <p:extLst>
      <p:ext uri="{BB962C8B-B14F-4D97-AF65-F5344CB8AC3E}">
        <p14:creationId xmlns:p14="http://schemas.microsoft.com/office/powerpoint/2010/main" val="2093751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EFC9C-1427-4589-93B7-173C9DDF827E}" type="slidenum">
              <a:rPr lang="en-US"/>
              <a:pPr/>
              <a:t>13</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xfrm>
            <a:off x="934113" y="4416098"/>
            <a:ext cx="5142177" cy="4182457"/>
          </a:xfrm>
        </p:spPr>
        <p:txBody>
          <a:bodyPr/>
          <a:lstStyle/>
          <a:p>
            <a:r>
              <a:rPr lang="en-US" i="1"/>
              <a:t>Discussion Leader’s Notes:</a:t>
            </a:r>
          </a:p>
        </p:txBody>
      </p:sp>
    </p:spTree>
    <p:extLst>
      <p:ext uri="{BB962C8B-B14F-4D97-AF65-F5344CB8AC3E}">
        <p14:creationId xmlns:p14="http://schemas.microsoft.com/office/powerpoint/2010/main" val="3141631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223BB1-50BC-4EE8-A683-C7628C749D74}" type="slidenum">
              <a:rPr lang="en-US"/>
              <a:pPr/>
              <a:t>14</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xfrm>
            <a:off x="934113" y="4416098"/>
            <a:ext cx="5142177" cy="4182457"/>
          </a:xfrm>
        </p:spPr>
        <p:txBody>
          <a:bodyPr/>
          <a:lstStyle/>
          <a:p>
            <a:r>
              <a:rPr lang="en-US" sz="900" i="1"/>
              <a:t>Discussion Leader’s Notes:</a:t>
            </a:r>
          </a:p>
          <a:p>
            <a:r>
              <a:rPr lang="en-US" sz="900" b="1"/>
              <a:t>Witnesses are an important piece of the investigative process.  The first, second, or even third hand information you receive can be invaluable.  </a:t>
            </a:r>
          </a:p>
          <a:p>
            <a:pPr>
              <a:buFontTx/>
              <a:buChar char="•"/>
            </a:pPr>
            <a:r>
              <a:rPr lang="en-US" sz="900" b="1" u="sng"/>
              <a:t>Who is a witness?</a:t>
            </a:r>
            <a:r>
              <a:rPr lang="en-US" sz="900" b="1"/>
              <a:t>  Anyone who has knowledge of the incident or knowledge that may be pertinent to the incident.  A direct witness is someone who observed the event.  An indirect witness is someone who has knowledge of items that contributed to the event such as work habits of the injured employee, characteristics of the piece of equipment that created the damage etc… </a:t>
            </a:r>
          </a:p>
          <a:p>
            <a:pPr>
              <a:buFontTx/>
              <a:buChar char="•"/>
            </a:pPr>
            <a:r>
              <a:rPr lang="en-US" sz="900" b="1" u="sng"/>
              <a:t>How do you interview witnesses?</a:t>
            </a:r>
            <a:r>
              <a:rPr lang="en-US" sz="900" b="1"/>
              <a:t>  Always begin the interview in a neutral location where the witness will be most at ease.  Ask open ended questions… if you ask questions that can be answered with a yes or a no, that is all you will get.  Verbally test for evidence, if a person states something that doesn’t seem plausible, ask for an example, or another clarification.  Never assign blame during the interview process.  It is a normal human inclination to not want to get others in trouble.  It is also an impediment to the interviewer if they have the opinion that they already know why the accident occurred and who was at fault. </a:t>
            </a:r>
          </a:p>
          <a:p>
            <a:pPr>
              <a:buFontTx/>
              <a:buChar char="•"/>
            </a:pPr>
            <a:r>
              <a:rPr lang="en-US" sz="900" b="1"/>
              <a:t>All information obtained from witnesses should be considered during the investigational process. Further, the information may be discoverable during litigation.  Therefore signed witness statements should be obtained whenever possible.  If it is not possible to obtain the signed witness statement, the interviewed should confirm back all of the key points that were discussed in the interview and document them.  Witnesses are legally able to obtain copies of anything they write and sign, but do not need to be given any other parts of the accident investigation package.  </a:t>
            </a:r>
          </a:p>
        </p:txBody>
      </p:sp>
    </p:spTree>
    <p:extLst>
      <p:ext uri="{BB962C8B-B14F-4D97-AF65-F5344CB8AC3E}">
        <p14:creationId xmlns:p14="http://schemas.microsoft.com/office/powerpoint/2010/main" val="1506170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10AB66-63D6-4C96-9ED7-EE679E53E84C}" type="slidenum">
              <a:rPr lang="en-US"/>
              <a:pPr/>
              <a:t>15</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xfrm>
            <a:off x="934113" y="4416098"/>
            <a:ext cx="5142177" cy="4182457"/>
          </a:xfrm>
        </p:spPr>
        <p:txBody>
          <a:bodyPr/>
          <a:lstStyle/>
          <a:p>
            <a:r>
              <a:rPr lang="en-US" i="1"/>
              <a:t>Notes to Instructor/Facilitator:</a:t>
            </a:r>
          </a:p>
          <a:p>
            <a:r>
              <a:rPr lang="en-US" i="1"/>
              <a:t>Ask the group to give examples of types of documents may be helpful in your investigation.</a:t>
            </a:r>
          </a:p>
        </p:txBody>
      </p:sp>
    </p:spTree>
    <p:extLst>
      <p:ext uri="{BB962C8B-B14F-4D97-AF65-F5344CB8AC3E}">
        <p14:creationId xmlns:p14="http://schemas.microsoft.com/office/powerpoint/2010/main" val="3321063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8CEEC5-FAFE-4D85-9757-14F8A24280CC}" type="slidenum">
              <a:rPr lang="en-US"/>
              <a:pPr/>
              <a:t>16</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xfrm>
            <a:off x="934113" y="4416098"/>
            <a:ext cx="5142177" cy="4182457"/>
          </a:xfrm>
        </p:spPr>
        <p:txBody>
          <a:bodyPr/>
          <a:lstStyle/>
          <a:p>
            <a:r>
              <a:rPr lang="en-US" i="1"/>
              <a:t>Discussion Leader’s Notes:</a:t>
            </a:r>
          </a:p>
          <a:p>
            <a:r>
              <a:rPr lang="en-US" b="1"/>
              <a:t>Begin the RCA process by establishing a time-line.  You may want to write it out on a piece of paper and then begin to fill in the blanks with the critical events as they occur.  This will give you a map to follow as you complete the RCA.</a:t>
            </a:r>
          </a:p>
          <a:p>
            <a:r>
              <a:rPr lang="en-US" b="1"/>
              <a:t>Although 5 times is a random number, by asking why at least this many times you will get closer to the root cause than by relying on settling for the first or most superficial reason.  </a:t>
            </a:r>
          </a:p>
          <a:p>
            <a:r>
              <a:rPr lang="en-US" b="1"/>
              <a:t>Also remember that the typical accident has multiple contributing ancillary root causes and may also have several direct causes that led to the accident. </a:t>
            </a:r>
          </a:p>
          <a:p>
            <a:endParaRPr lang="en-US" b="1"/>
          </a:p>
        </p:txBody>
      </p:sp>
    </p:spTree>
    <p:extLst>
      <p:ext uri="{BB962C8B-B14F-4D97-AF65-F5344CB8AC3E}">
        <p14:creationId xmlns:p14="http://schemas.microsoft.com/office/powerpoint/2010/main" val="1859183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750898-26CB-4CC4-ACCE-D31532BEB989}" type="slidenum">
              <a:rPr lang="en-US"/>
              <a:pPr/>
              <a:t>17</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xfrm>
            <a:off x="934113" y="4416098"/>
            <a:ext cx="5142177" cy="4182457"/>
          </a:xfrm>
        </p:spPr>
        <p:txBody>
          <a:bodyPr/>
          <a:lstStyle/>
          <a:p>
            <a:r>
              <a:rPr lang="en-US" i="1"/>
              <a:t>Discussion Leader’s Notes:</a:t>
            </a:r>
          </a:p>
          <a:p>
            <a:pPr>
              <a:buFontTx/>
              <a:buChar char="•"/>
            </a:pPr>
            <a:r>
              <a:rPr lang="en-US" b="1"/>
              <a:t>Underlying System Failures</a:t>
            </a:r>
          </a:p>
          <a:p>
            <a:pPr>
              <a:buFontTx/>
              <a:buChar char="•"/>
            </a:pPr>
            <a:r>
              <a:rPr lang="en-US" b="1"/>
              <a:t>Without the system failure, the accident would not have happened</a:t>
            </a:r>
          </a:p>
          <a:p>
            <a:pPr>
              <a:buFontTx/>
              <a:buChar char="•"/>
            </a:pPr>
            <a:r>
              <a:rPr lang="en-US" b="1"/>
              <a:t>Accidents typically have more than one root cause</a:t>
            </a:r>
          </a:p>
        </p:txBody>
      </p:sp>
    </p:spTree>
    <p:extLst>
      <p:ext uri="{BB962C8B-B14F-4D97-AF65-F5344CB8AC3E}">
        <p14:creationId xmlns:p14="http://schemas.microsoft.com/office/powerpoint/2010/main" val="1956193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244926-217F-445F-BCCF-2E6C6034D507}" type="slidenum">
              <a:rPr lang="en-US"/>
              <a:pPr/>
              <a:t>18</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xfrm>
            <a:off x="934113" y="4416098"/>
            <a:ext cx="5142177" cy="4182457"/>
          </a:xfrm>
        </p:spPr>
        <p:txBody>
          <a:bodyPr/>
          <a:lstStyle/>
          <a:p>
            <a:r>
              <a:rPr lang="en-US" i="1"/>
              <a:t>Discussion Leader’s Notes:</a:t>
            </a:r>
          </a:p>
          <a:p>
            <a:r>
              <a:rPr lang="en-US" b="1"/>
              <a:t>Immediate or Direct Cause:</a:t>
            </a:r>
          </a:p>
          <a:p>
            <a:pPr>
              <a:buFontTx/>
              <a:buChar char="•"/>
            </a:pPr>
            <a:r>
              <a:rPr lang="en-US" b="1"/>
              <a:t>The cause that most directly led to the accident</a:t>
            </a:r>
          </a:p>
          <a:p>
            <a:pPr>
              <a:buFontTx/>
              <a:buChar char="•"/>
            </a:pPr>
            <a:r>
              <a:rPr lang="en-US" b="1"/>
              <a:t>Some Examples: broken pallet, human error, failed brakes, etc.</a:t>
            </a:r>
          </a:p>
          <a:p>
            <a:r>
              <a:rPr lang="en-US" b="1"/>
              <a:t>The direct cause is the proximal event, we want to know what systemic flaws led up to the proximal event. </a:t>
            </a:r>
          </a:p>
          <a:p>
            <a:endParaRPr lang="en-US" b="1"/>
          </a:p>
        </p:txBody>
      </p:sp>
    </p:spTree>
    <p:extLst>
      <p:ext uri="{BB962C8B-B14F-4D97-AF65-F5344CB8AC3E}">
        <p14:creationId xmlns:p14="http://schemas.microsoft.com/office/powerpoint/2010/main" val="1035578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0A435-4A5E-49AF-ABE9-B7E3DDD600F5}" type="slidenum">
              <a:rPr lang="en-US"/>
              <a:pPr/>
              <a:t>19</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xfrm>
            <a:off x="934113" y="4416098"/>
            <a:ext cx="5142177" cy="4182457"/>
          </a:xfrm>
        </p:spPr>
        <p:txBody>
          <a:bodyPr/>
          <a:lstStyle/>
          <a:p>
            <a:r>
              <a:rPr lang="en-US" i="1"/>
              <a:t>Discussion Leader’s Guide:</a:t>
            </a:r>
          </a:p>
          <a:p>
            <a:r>
              <a:rPr lang="en-US" b="1"/>
              <a:t>Closing the gaps that cause accidents through engineering, training and managing consequences (behavior management).</a:t>
            </a:r>
          </a:p>
          <a:p>
            <a:r>
              <a:rPr lang="en-US" b="1"/>
              <a:t>Make sure all solutions are integrated with a focus on engineering out the hazard, then training employees why the engineering changes have been made, and finally, managing the employees performance (the outcomes).</a:t>
            </a:r>
          </a:p>
          <a:p>
            <a:endParaRPr lang="en-US" b="1"/>
          </a:p>
          <a:p>
            <a:endParaRPr lang="en-US"/>
          </a:p>
        </p:txBody>
      </p:sp>
    </p:spTree>
    <p:extLst>
      <p:ext uri="{BB962C8B-B14F-4D97-AF65-F5344CB8AC3E}">
        <p14:creationId xmlns:p14="http://schemas.microsoft.com/office/powerpoint/2010/main" val="114535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EDD10F-B653-43D6-B36F-C04A0F382B46}" type="slidenum">
              <a:rPr lang="en-US"/>
              <a:pPr/>
              <a:t>2</a:t>
            </a:fld>
            <a:endParaRPr lang="en-US"/>
          </a:p>
        </p:txBody>
      </p:sp>
      <p:sp>
        <p:nvSpPr>
          <p:cNvPr id="175106" name="Rectangle 2"/>
          <p:cNvSpPr>
            <a:spLocks noGrp="1" noRot="1" noChangeAspect="1" noChangeArrowheads="1" noTextEdit="1"/>
          </p:cNvSpPr>
          <p:nvPr>
            <p:ph type="sldImg"/>
          </p:nvPr>
        </p:nvSpPr>
        <p:spPr>
          <a:xfrm>
            <a:off x="1190625" y="703263"/>
            <a:ext cx="4630738" cy="3475037"/>
          </a:xfrm>
          <a:ln w="12700" cap="flat">
            <a:solidFill>
              <a:schemeClr val="tx1"/>
            </a:solidFill>
          </a:ln>
          <a:extLst>
            <a:ext uri="{909E8E84-426E-40DD-AFC4-6F175D3DCCD1}">
              <a14:hiddenFill xmlns:a14="http://schemas.microsoft.com/office/drawing/2010/main">
                <a:noFill/>
              </a14:hiddenFill>
            </a:ext>
          </a:extLst>
        </p:spPr>
      </p:sp>
      <p:sp>
        <p:nvSpPr>
          <p:cNvPr id="175107" name="Rectangle 3"/>
          <p:cNvSpPr>
            <a:spLocks noGrp="1" noChangeArrowheads="1"/>
          </p:cNvSpPr>
          <p:nvPr>
            <p:ph type="body" idx="1"/>
          </p:nvPr>
        </p:nvSpPr>
        <p:spPr>
          <a:xfrm>
            <a:off x="934113" y="4416098"/>
            <a:ext cx="5142177" cy="4182457"/>
          </a:xfrm>
          <a:noFill/>
          <a:ln/>
        </p:spPr>
        <p:txBody>
          <a:bodyPr lIns="92825" tIns="47200" rIns="92825" bIns="47200"/>
          <a:lstStyle/>
          <a:p>
            <a:r>
              <a:rPr lang="en-US" sz="800" i="1"/>
              <a:t>Notes to Instructor/Facilitator</a:t>
            </a:r>
          </a:p>
          <a:p>
            <a:r>
              <a:rPr lang="en-US" sz="800" i="1"/>
              <a:t>Here are some basic points to set the tone for the meeting. Expand as needed.</a:t>
            </a:r>
          </a:p>
          <a:p>
            <a:r>
              <a:rPr lang="en-US" sz="800"/>
              <a:t>____________________________________</a:t>
            </a:r>
          </a:p>
          <a:p>
            <a:pPr>
              <a:spcBef>
                <a:spcPct val="0"/>
              </a:spcBef>
            </a:pPr>
            <a:r>
              <a:rPr lang="en-US" sz="800" i="1"/>
              <a:t>Discussion Leader’s Notes</a:t>
            </a:r>
            <a:r>
              <a:rPr lang="en-US" sz="800"/>
              <a:t>:</a:t>
            </a:r>
            <a:br>
              <a:rPr lang="en-US" sz="800"/>
            </a:br>
            <a:r>
              <a:rPr lang="en-US" sz="800" b="1"/>
              <a:t>Here are some guidelines for the way we will conduct this meeting:</a:t>
            </a:r>
          </a:p>
          <a:p>
            <a:r>
              <a:rPr lang="en-US" sz="800" b="1" u="sng"/>
              <a:t>DO</a:t>
            </a:r>
          </a:p>
          <a:p>
            <a:r>
              <a:rPr lang="en-US" sz="800" b="1"/>
              <a:t>Ask a question when you have one.</a:t>
            </a:r>
          </a:p>
          <a:p>
            <a:r>
              <a:rPr lang="en-US" sz="800" b="1"/>
              <a:t>Feel free to share an illustration or personal experiences.</a:t>
            </a:r>
          </a:p>
          <a:p>
            <a:r>
              <a:rPr lang="en-US" sz="800" b="1"/>
              <a:t>Request an example if a point is not clear.</a:t>
            </a:r>
          </a:p>
          <a:p>
            <a:r>
              <a:rPr lang="en-US" sz="800" b="1"/>
              <a:t>Actively participate – there’s no such thing as a silly question, particularly when talking about safety.</a:t>
            </a:r>
          </a:p>
          <a:p>
            <a:r>
              <a:rPr lang="en-US" sz="800" b="1"/>
              <a:t>Support your co-workers. Be courteous and encouraging as they offer input to this meeting.</a:t>
            </a:r>
          </a:p>
          <a:p>
            <a:r>
              <a:rPr lang="en-US" sz="800" b="1"/>
              <a:t>Search for ways in which you can apply this general principle or idea to your work environment. Turn this knowledge into know-how.</a:t>
            </a:r>
          </a:p>
          <a:p>
            <a:r>
              <a:rPr lang="en-US" sz="800" b="1"/>
              <a:t>Pass on information learned here to your subordinates or any co-workers who have not attended this session.</a:t>
            </a:r>
          </a:p>
        </p:txBody>
      </p:sp>
    </p:spTree>
    <p:extLst>
      <p:ext uri="{BB962C8B-B14F-4D97-AF65-F5344CB8AC3E}">
        <p14:creationId xmlns:p14="http://schemas.microsoft.com/office/powerpoint/2010/main" val="4200958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AA4F2-FC89-4201-9D08-098E06962CD2}" type="slidenum">
              <a:rPr lang="en-US"/>
              <a:pPr/>
              <a:t>20</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xfrm>
            <a:off x="934113" y="4416098"/>
            <a:ext cx="5142177" cy="4182457"/>
          </a:xfrm>
        </p:spPr>
        <p:txBody>
          <a:bodyPr/>
          <a:lstStyle/>
          <a:p>
            <a:r>
              <a:rPr lang="en-US" i="1" dirty="0"/>
              <a:t>Notes to Instructor/Facilitator:</a:t>
            </a:r>
          </a:p>
          <a:p>
            <a:r>
              <a:rPr lang="en-US" i="1" dirty="0"/>
              <a:t>Ask the group to give examples of where there are system gaps that allow injuries to occur (knowledge, equipment, performance).</a:t>
            </a:r>
            <a:r>
              <a:rPr lang="en-US" dirty="0"/>
              <a:t> </a:t>
            </a:r>
          </a:p>
          <a:p>
            <a:r>
              <a:rPr lang="en-US" i="1" dirty="0"/>
              <a:t>Before moving on, ask the following question:</a:t>
            </a:r>
          </a:p>
          <a:p>
            <a:r>
              <a:rPr lang="en-US" i="1" dirty="0"/>
              <a:t>What gap (Equipment, Skill, or Performance do you think results in more injuries?</a:t>
            </a:r>
          </a:p>
          <a:p>
            <a:r>
              <a:rPr lang="en-US" dirty="0"/>
              <a:t>____________________________________</a:t>
            </a:r>
          </a:p>
          <a:p>
            <a:r>
              <a:rPr lang="en-US" i="1" dirty="0"/>
              <a:t>Discussion Leader’s Notes:</a:t>
            </a:r>
          </a:p>
          <a:p>
            <a:r>
              <a:rPr lang="en-US" b="1" dirty="0"/>
              <a:t>In your investigation, you may find that engineering or process changes need to take place to reduce the risk of a recurrence.  Any changes in the engineering or process will undoubtedly result in a need for a change in your training.  Even if you do not need a change in engineering or process, training may still be part of the your action plan.  Be sure to institutionalize any new training (part of orientation and refresher training), so that it will be provided at the appropriate times in the future.</a:t>
            </a:r>
          </a:p>
          <a:p>
            <a:r>
              <a:rPr lang="en-US" b="1" dirty="0"/>
              <a:t>Any time you change engineering and training, you will want to make sure that employees used the equipment, processes and instruction as intended.  The following slide indicates why this is so important.</a:t>
            </a:r>
          </a:p>
        </p:txBody>
      </p:sp>
    </p:spTree>
    <p:extLst>
      <p:ext uri="{BB962C8B-B14F-4D97-AF65-F5344CB8AC3E}">
        <p14:creationId xmlns:p14="http://schemas.microsoft.com/office/powerpoint/2010/main" val="857647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EC7325-9CDC-4841-A8F7-A04372F07E9C}" type="slidenum">
              <a:rPr lang="en-US"/>
              <a:pPr/>
              <a:t>21</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xfrm>
            <a:off x="934113" y="4416098"/>
            <a:ext cx="5142177" cy="4182457"/>
          </a:xfrm>
        </p:spPr>
        <p:txBody>
          <a:bodyPr/>
          <a:lstStyle/>
          <a:p>
            <a:r>
              <a:rPr lang="en-US" i="1"/>
              <a:t>Discussion Leader’s Notes:</a:t>
            </a:r>
          </a:p>
          <a:p>
            <a:r>
              <a:rPr lang="en-US" b="1"/>
              <a:t>We reduce the serious injuries by reducing the unsafe acts.</a:t>
            </a:r>
          </a:p>
        </p:txBody>
      </p:sp>
    </p:spTree>
    <p:extLst>
      <p:ext uri="{BB962C8B-B14F-4D97-AF65-F5344CB8AC3E}">
        <p14:creationId xmlns:p14="http://schemas.microsoft.com/office/powerpoint/2010/main" val="3619092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7FAE16-C353-4AB2-B43D-857E995A1108}" type="slidenum">
              <a:rPr lang="en-US"/>
              <a:pPr/>
              <a:t>22</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xfrm>
            <a:off x="934113" y="4416098"/>
            <a:ext cx="5142177" cy="4182457"/>
          </a:xfrm>
        </p:spPr>
        <p:txBody>
          <a:bodyPr/>
          <a:lstStyle/>
          <a:p>
            <a:r>
              <a:rPr lang="en-US" i="1"/>
              <a:t>Discussion Leader’s Notes:</a:t>
            </a:r>
          </a:p>
          <a:p>
            <a:r>
              <a:rPr lang="en-US" b="1"/>
              <a:t>To help understand how to effect behavior, we first have to understand what motivates us to behave certain ways.</a:t>
            </a:r>
          </a:p>
          <a:p>
            <a:r>
              <a:rPr lang="en-US" b="1"/>
              <a:t>We have to understand, “Why we do what we do?”</a:t>
            </a:r>
          </a:p>
          <a:p>
            <a:endParaRPr lang="en-US" b="1"/>
          </a:p>
        </p:txBody>
      </p:sp>
    </p:spTree>
    <p:extLst>
      <p:ext uri="{BB962C8B-B14F-4D97-AF65-F5344CB8AC3E}">
        <p14:creationId xmlns:p14="http://schemas.microsoft.com/office/powerpoint/2010/main" val="3443738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2C3136-DE38-4869-BB0B-2FD570A79291}" type="slidenum">
              <a:rPr lang="en-US"/>
              <a:pPr/>
              <a:t>23</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xfrm>
            <a:off x="934113" y="4416098"/>
            <a:ext cx="5142177" cy="4182457"/>
          </a:xfrm>
        </p:spPr>
        <p:txBody>
          <a:bodyPr/>
          <a:lstStyle/>
          <a:p>
            <a:r>
              <a:rPr lang="en-US" i="1"/>
              <a:t>Discussion Leader’s Notes:</a:t>
            </a:r>
          </a:p>
          <a:p>
            <a:pPr>
              <a:buFontTx/>
              <a:buChar char="•"/>
            </a:pPr>
            <a:r>
              <a:rPr lang="en-US" b="1" i="1"/>
              <a:t>Behaviors </a:t>
            </a:r>
            <a:r>
              <a:rPr lang="en-US" b="1"/>
              <a:t>are what we can see someone do.  It is usually observable and measurable.</a:t>
            </a:r>
          </a:p>
          <a:p>
            <a:pPr>
              <a:buFontTx/>
              <a:buChar char="•"/>
            </a:pPr>
            <a:r>
              <a:rPr lang="en-US" b="1" i="1"/>
              <a:t>Antecedents </a:t>
            </a:r>
            <a:r>
              <a:rPr lang="en-US" b="1"/>
              <a:t>are those cues or signals that prompt us to do something.</a:t>
            </a:r>
          </a:p>
          <a:p>
            <a:pPr>
              <a:buFontTx/>
              <a:buChar char="•"/>
            </a:pPr>
            <a:r>
              <a:rPr lang="en-US" b="1" i="1"/>
              <a:t>Consequences</a:t>
            </a:r>
            <a:r>
              <a:rPr lang="en-US" b="1"/>
              <a:t> are what we get from what we do.</a:t>
            </a:r>
          </a:p>
          <a:p>
            <a:endParaRPr lang="en-US" b="1"/>
          </a:p>
          <a:p>
            <a:r>
              <a:rPr lang="en-US"/>
              <a:t>Lets talk about Antecedents and Consequences.</a:t>
            </a:r>
          </a:p>
          <a:p>
            <a:endParaRPr lang="en-US"/>
          </a:p>
        </p:txBody>
      </p:sp>
    </p:spTree>
    <p:extLst>
      <p:ext uri="{BB962C8B-B14F-4D97-AF65-F5344CB8AC3E}">
        <p14:creationId xmlns:p14="http://schemas.microsoft.com/office/powerpoint/2010/main" val="2418838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24C14F-7B33-4757-8F3B-5014A1E2EC93}" type="slidenum">
              <a:rPr lang="en-US"/>
              <a:pPr/>
              <a:t>24</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xfrm>
            <a:off x="934113" y="4416098"/>
            <a:ext cx="5142177" cy="4182457"/>
          </a:xfrm>
        </p:spPr>
        <p:txBody>
          <a:bodyPr/>
          <a:lstStyle/>
          <a:p>
            <a:r>
              <a:rPr lang="en-US" i="1"/>
              <a:t>Discussion Leader’s Notes:</a:t>
            </a:r>
          </a:p>
          <a:p>
            <a:r>
              <a:rPr lang="en-US" b="1"/>
              <a:t>Examples of antecedents… Speed limit signs</a:t>
            </a:r>
          </a:p>
          <a:p>
            <a:r>
              <a:rPr lang="en-US" b="1"/>
              <a:t>Question – Who here drove to work today?</a:t>
            </a:r>
          </a:p>
          <a:p>
            <a:r>
              <a:rPr lang="en-US" b="1"/>
              <a:t>Question – Who here, at any one time, drove over the posted speed limit?  Why? (Discussion)</a:t>
            </a:r>
          </a:p>
          <a:p>
            <a:pPr>
              <a:buFontTx/>
              <a:buChar char="•"/>
            </a:pPr>
            <a:r>
              <a:rPr lang="en-US" b="1">
                <a:cs typeface="Times New Roman" pitchFamily="18" charset="0"/>
              </a:rPr>
              <a:t>Knew you wouldn’t get caught</a:t>
            </a:r>
          </a:p>
          <a:p>
            <a:pPr>
              <a:buFontTx/>
              <a:buChar char="•"/>
            </a:pPr>
            <a:r>
              <a:rPr lang="en-US" b="1">
                <a:cs typeface="Times New Roman" pitchFamily="18" charset="0"/>
              </a:rPr>
              <a:t>Get to work sooner</a:t>
            </a:r>
          </a:p>
          <a:p>
            <a:pPr>
              <a:buFontTx/>
              <a:buChar char="•"/>
            </a:pPr>
            <a:r>
              <a:rPr lang="en-US" b="1">
                <a:cs typeface="Times New Roman" pitchFamily="18" charset="0"/>
              </a:rPr>
              <a:t>Got home sooner</a:t>
            </a:r>
          </a:p>
          <a:p>
            <a:pPr>
              <a:buFontTx/>
              <a:buChar char="•"/>
            </a:pPr>
            <a:r>
              <a:rPr lang="en-US" b="1">
                <a:cs typeface="Times New Roman" pitchFamily="18" charset="0"/>
              </a:rPr>
              <a:t>Felt good to go faster</a:t>
            </a:r>
          </a:p>
          <a:p>
            <a:pPr>
              <a:buFontTx/>
              <a:buChar char="•"/>
            </a:pPr>
            <a:r>
              <a:rPr lang="en-US" b="1">
                <a:cs typeface="Times New Roman" pitchFamily="18" charset="0"/>
              </a:rPr>
              <a:t>Didn’t cause a line of cars behind you, etc.</a:t>
            </a:r>
          </a:p>
          <a:p>
            <a:r>
              <a:rPr lang="en-US" b="1">
                <a:cs typeface="Times New Roman" pitchFamily="18" charset="0"/>
              </a:rPr>
              <a:t>So that speed limit sign didn’t quite get the job done.  Remember training is an antecedent also.</a:t>
            </a:r>
          </a:p>
          <a:p>
            <a:r>
              <a:rPr lang="en-US" b="1">
                <a:cs typeface="Times New Roman" pitchFamily="18" charset="0"/>
              </a:rPr>
              <a:t>Antecedents only account for about 20% of why we do what we do.</a:t>
            </a:r>
          </a:p>
          <a:p>
            <a:endParaRPr lang="en-US" b="1"/>
          </a:p>
          <a:p>
            <a:endParaRPr lang="en-US"/>
          </a:p>
          <a:p>
            <a:endParaRPr lang="en-US"/>
          </a:p>
        </p:txBody>
      </p:sp>
    </p:spTree>
    <p:extLst>
      <p:ext uri="{BB962C8B-B14F-4D97-AF65-F5344CB8AC3E}">
        <p14:creationId xmlns:p14="http://schemas.microsoft.com/office/powerpoint/2010/main" val="3084517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6E5B0-A5B5-47E1-B52E-4D89CC574ED6}" type="slidenum">
              <a:rPr lang="en-US"/>
              <a:pPr/>
              <a:t>25</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xfrm>
            <a:off x="934113" y="4416098"/>
            <a:ext cx="5142177" cy="4182457"/>
          </a:xfrm>
        </p:spPr>
        <p:txBody>
          <a:bodyPr/>
          <a:lstStyle/>
          <a:p>
            <a:r>
              <a:rPr lang="en-US" i="1"/>
              <a:t>Discussion Leader’s Notes:</a:t>
            </a:r>
          </a:p>
          <a:p>
            <a:r>
              <a:rPr lang="en-US" b="1"/>
              <a:t>Think about it.  All of those reasons you gave for going over the speed limit weren’t antecedents, they were consequences.</a:t>
            </a:r>
          </a:p>
          <a:p>
            <a:r>
              <a:rPr lang="en-US" b="1"/>
              <a:t>Question – What are some negative things that can happen if you go over the speed limit?</a:t>
            </a:r>
          </a:p>
          <a:p>
            <a:r>
              <a:rPr lang="en-US" b="1">
                <a:cs typeface="Times New Roman" pitchFamily="18" charset="0"/>
              </a:rPr>
              <a:t>• Get a ticket</a:t>
            </a:r>
          </a:p>
          <a:p>
            <a:r>
              <a:rPr lang="en-US" b="1">
                <a:cs typeface="Times New Roman" pitchFamily="18" charset="0"/>
              </a:rPr>
              <a:t>• Get into an accident</a:t>
            </a:r>
          </a:p>
          <a:p>
            <a:endParaRPr lang="en-US" b="1">
              <a:cs typeface="Times New Roman" pitchFamily="18" charset="0"/>
            </a:endParaRPr>
          </a:p>
          <a:p>
            <a:r>
              <a:rPr lang="en-US" b="1">
                <a:cs typeface="Times New Roman" pitchFamily="18" charset="0"/>
              </a:rPr>
              <a:t>Question – Who experienced one of these today?  They don’t happen very often, and so they don’t have a strong effect on our behavior.  Those things that occur frequently and assuredly as a result of our behavior drive our behavior (i.e. got to work sooner, felt good driving fast, etc.).</a:t>
            </a:r>
          </a:p>
          <a:p>
            <a:endParaRPr lang="en-US" b="1"/>
          </a:p>
        </p:txBody>
      </p:sp>
    </p:spTree>
    <p:extLst>
      <p:ext uri="{BB962C8B-B14F-4D97-AF65-F5344CB8AC3E}">
        <p14:creationId xmlns:p14="http://schemas.microsoft.com/office/powerpoint/2010/main" val="3127972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98A9BE-A7A3-4BB2-A5E6-0F95C80E7EA9}" type="slidenum">
              <a:rPr lang="en-US"/>
              <a:pPr/>
              <a:t>26</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xfrm>
            <a:off x="934113" y="4416098"/>
            <a:ext cx="5142177" cy="4182457"/>
          </a:xfrm>
        </p:spPr>
        <p:txBody>
          <a:bodyPr/>
          <a:lstStyle/>
          <a:p>
            <a:r>
              <a:rPr lang="en-US" i="1"/>
              <a:t>Discussion Leader’s Notes:</a:t>
            </a:r>
          </a:p>
          <a:p>
            <a:r>
              <a:rPr lang="en-US" b="1"/>
              <a:t>Typical consequences involve a positive reinforcement for an unsafe behavior (working unsafely but getting the job done more quickly and receiving praise for a job well done).</a:t>
            </a:r>
          </a:p>
          <a:p>
            <a:endParaRPr lang="en-US" b="1"/>
          </a:p>
        </p:txBody>
      </p:sp>
    </p:spTree>
    <p:extLst>
      <p:ext uri="{BB962C8B-B14F-4D97-AF65-F5344CB8AC3E}">
        <p14:creationId xmlns:p14="http://schemas.microsoft.com/office/powerpoint/2010/main" val="3285677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1FD66-EDC8-4E57-94F2-0B7ECA75A76A}" type="slidenum">
              <a:rPr lang="en-US"/>
              <a:pPr/>
              <a:t>27</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xfrm>
            <a:off x="934113" y="4416098"/>
            <a:ext cx="5142177" cy="4182457"/>
          </a:xfrm>
        </p:spPr>
        <p:txBody>
          <a:bodyPr/>
          <a:lstStyle/>
          <a:p>
            <a:r>
              <a:rPr lang="en-US" i="1"/>
              <a:t>Discussion Leader’s Notes:</a:t>
            </a:r>
          </a:p>
          <a:p>
            <a:pPr>
              <a:buFontTx/>
              <a:buChar char="•"/>
            </a:pPr>
            <a:r>
              <a:rPr lang="en-US" b="1"/>
              <a:t>Always try to integrate your solutions with risk elimination, engineering improvements, training solutions, and managing the performance of employees once the countermeasures are in place. </a:t>
            </a:r>
          </a:p>
          <a:p>
            <a:pPr>
              <a:buFontTx/>
              <a:buChar char="•"/>
            </a:pPr>
            <a:r>
              <a:rPr lang="en-US" b="1"/>
              <a:t>Make sure the solutions that you suggest can be successfully implemented.  It would not be worthwhile suggesting that you completely stop production in order to make the facility safer. </a:t>
            </a:r>
          </a:p>
          <a:p>
            <a:pPr>
              <a:buFontTx/>
              <a:buChar char="•"/>
            </a:pPr>
            <a:r>
              <a:rPr lang="en-US" b="1"/>
              <a:t>Do not suggest training for training’s sake.  A person who hurts their back probably does not need safe lifting training, they need a solution to reduce the amount of weight being lifted or the frequency that objects are moved.</a:t>
            </a:r>
          </a:p>
          <a:p>
            <a:pPr>
              <a:buFontTx/>
              <a:buChar char="•"/>
            </a:pPr>
            <a:r>
              <a:rPr lang="en-US" b="1"/>
              <a:t>Countermeasures must have timelines and persons responsible to complete the items.  They must also have a means to complete follow-up listed in the countermeasure itself.  This is a role the safety committee can take.  </a:t>
            </a:r>
          </a:p>
          <a:p>
            <a:endParaRPr lang="en-US" b="1"/>
          </a:p>
        </p:txBody>
      </p:sp>
    </p:spTree>
    <p:extLst>
      <p:ext uri="{BB962C8B-B14F-4D97-AF65-F5344CB8AC3E}">
        <p14:creationId xmlns:p14="http://schemas.microsoft.com/office/powerpoint/2010/main" val="2275559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00DF6B-50C6-489C-B049-6A3925481A1D}" type="slidenum">
              <a:rPr lang="en-US"/>
              <a:pPr/>
              <a:t>28</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xfrm>
            <a:off x="934113" y="4416098"/>
            <a:ext cx="5142177" cy="4182457"/>
          </a:xfrm>
        </p:spPr>
        <p:txBody>
          <a:bodyPr/>
          <a:lstStyle/>
          <a:p>
            <a:r>
              <a:rPr lang="en-US" i="1"/>
              <a:t>Discussion Leader’s Notes:</a:t>
            </a:r>
          </a:p>
          <a:p>
            <a:r>
              <a:rPr lang="en-US" b="1"/>
              <a:t>There is a reason that information is being request on the accident investigation form.  Make sure you fill in every blank space.  Do not leave information out there that will need to be captured on a back-track.  Incomplete investigations can lack the necessary information to determine the true root cause, and look unprofessional when they are reviewed.  </a:t>
            </a:r>
          </a:p>
          <a:p>
            <a:r>
              <a:rPr lang="en-US" b="1"/>
              <a:t>All accident reports should be reviewed and SIGNED by the top manager indicating they have observed and understand the accident investigation file.  The date of review by the safety committee must also be captured. </a:t>
            </a:r>
          </a:p>
          <a:p>
            <a:endParaRPr lang="en-US" b="1"/>
          </a:p>
        </p:txBody>
      </p:sp>
    </p:spTree>
    <p:extLst>
      <p:ext uri="{BB962C8B-B14F-4D97-AF65-F5344CB8AC3E}">
        <p14:creationId xmlns:p14="http://schemas.microsoft.com/office/powerpoint/2010/main" val="2416209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6B5F44-BC11-4FCA-90B3-EA0E21BA848A}" type="slidenum">
              <a:rPr lang="en-US"/>
              <a:pPr/>
              <a:t>29</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xfrm>
            <a:off x="934113" y="4416098"/>
            <a:ext cx="5142177" cy="4182457"/>
          </a:xfrm>
        </p:spPr>
        <p:txBody>
          <a:bodyPr/>
          <a:lstStyle/>
          <a:p>
            <a:r>
              <a:rPr lang="en-US" i="1"/>
              <a:t>Discussion Leader’s Notes:</a:t>
            </a:r>
          </a:p>
          <a:p>
            <a:r>
              <a:rPr lang="en-US" b="1"/>
              <a:t>Pictures are a useful tool for investigations.  They can show what an accident scene was like at the time of an accident, they can illustrate the events that led to the accident, and they can visually represent key components of the root cause analysis.  </a:t>
            </a:r>
          </a:p>
          <a:p>
            <a:r>
              <a:rPr lang="en-US" b="1"/>
              <a:t>However, pictures can be used against you if they are taken improperly.  Never take a picture that may make you look bad in the eyes of an independent third party.  Also, never photograph injuries as this can be construed to show you were denying medical treatment (to take your picture) when it was needed.  Pictures of injuries are never worthwhile. </a:t>
            </a:r>
          </a:p>
          <a:p>
            <a:endParaRPr lang="en-US" b="1"/>
          </a:p>
        </p:txBody>
      </p:sp>
    </p:spTree>
    <p:extLst>
      <p:ext uri="{BB962C8B-B14F-4D97-AF65-F5344CB8AC3E}">
        <p14:creationId xmlns:p14="http://schemas.microsoft.com/office/powerpoint/2010/main" val="235194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83FE5A-4914-46DE-8524-0657100B42D4}" type="slidenum">
              <a:rPr lang="en-US"/>
              <a:pPr/>
              <a:t>3</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xfrm>
            <a:off x="934113" y="4416098"/>
            <a:ext cx="5142177" cy="4182457"/>
          </a:xfrm>
        </p:spPr>
        <p:txBody>
          <a:bodyPr/>
          <a:lstStyle/>
          <a:p>
            <a:r>
              <a:rPr lang="en-US" i="1"/>
              <a:t>Discussion Leader’s Notes</a:t>
            </a:r>
            <a:r>
              <a:rPr lang="en-US"/>
              <a:t>:</a:t>
            </a:r>
            <a:br>
              <a:rPr lang="en-US"/>
            </a:br>
            <a:r>
              <a:rPr lang="en-US" b="1"/>
              <a:t>It is our goal that after today’s session, you will be able to understand why we complete accident investigations and benefits of accident investigation.  We will discuss your role in completing accident investigations.  After this session, you should also understand the method for completing accident investigations.</a:t>
            </a:r>
            <a:endParaRPr lang="en-US"/>
          </a:p>
        </p:txBody>
      </p:sp>
    </p:spTree>
    <p:extLst>
      <p:ext uri="{BB962C8B-B14F-4D97-AF65-F5344CB8AC3E}">
        <p14:creationId xmlns:p14="http://schemas.microsoft.com/office/powerpoint/2010/main" val="2124530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6FC95-039A-4CF3-BD67-2213413395D3}" type="slidenum">
              <a:rPr lang="en-US"/>
              <a:pPr/>
              <a:t>30</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xfrm>
            <a:off x="934113" y="4416098"/>
            <a:ext cx="5142177" cy="4182457"/>
          </a:xfrm>
        </p:spPr>
        <p:txBody>
          <a:bodyPr/>
          <a:lstStyle/>
          <a:p>
            <a:pPr>
              <a:lnSpc>
                <a:spcPct val="90000"/>
              </a:lnSpc>
            </a:pPr>
            <a:r>
              <a:rPr lang="en-US" i="1"/>
              <a:t>Discussion Leader’s Notes:</a:t>
            </a:r>
          </a:p>
          <a:p>
            <a:pPr>
              <a:lnSpc>
                <a:spcPct val="90000"/>
              </a:lnSpc>
            </a:pPr>
            <a:r>
              <a:rPr lang="en-US" b="1"/>
              <a:t>The final narrative is the most important step in the accident investigation process.  Once the investigation has been completed you need to take the time to find a quiet place and put all your information together.  The objective is to prepare a narrative that anyone could pick up, read, and understand what happened.  </a:t>
            </a:r>
          </a:p>
          <a:p>
            <a:pPr>
              <a:lnSpc>
                <a:spcPct val="90000"/>
              </a:lnSpc>
            </a:pPr>
            <a:r>
              <a:rPr lang="en-US" b="1"/>
              <a:t>The narrative does not need to be written in the first person and can state items as you understand they fit together.  Use the “reasonable persons” test.  If a reasonable person would believe that X led to Y which led to Z, state this in your narrative.  If you were told information that you did not see or witness first hand, mention that “I was told…”  “___ mentioned to me it happened this way”.  </a:t>
            </a:r>
          </a:p>
          <a:p>
            <a:pPr>
              <a:lnSpc>
                <a:spcPct val="90000"/>
              </a:lnSpc>
            </a:pPr>
            <a:r>
              <a:rPr lang="en-US" b="1"/>
              <a:t>The narrative does need to be complete but not necessarily concise.  The goal is to capture all information in a logical manner that clearly describes what happened, how it happened, who was involved, what were the outcomes, and how will it be controlled in the future. </a:t>
            </a:r>
          </a:p>
          <a:p>
            <a:pPr>
              <a:lnSpc>
                <a:spcPct val="90000"/>
              </a:lnSpc>
            </a:pPr>
            <a:r>
              <a:rPr lang="en-US" b="1"/>
              <a:t>Also, be aware that a small percentage of accident investigation reports end up in litigation.  You want to make sure that your narrative is accurate and well written and would stand up to close scrutiny.  </a:t>
            </a:r>
          </a:p>
          <a:p>
            <a:pPr>
              <a:lnSpc>
                <a:spcPct val="90000"/>
              </a:lnSpc>
            </a:pPr>
            <a:endParaRPr lang="en-US" b="1"/>
          </a:p>
        </p:txBody>
      </p:sp>
    </p:spTree>
    <p:extLst>
      <p:ext uri="{BB962C8B-B14F-4D97-AF65-F5344CB8AC3E}">
        <p14:creationId xmlns:p14="http://schemas.microsoft.com/office/powerpoint/2010/main" val="193935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77CFC6-699B-4F67-A867-1310D2E052A8}" type="slidenum">
              <a:rPr lang="en-US"/>
              <a:pPr/>
              <a:t>31</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xfrm>
            <a:off x="934113" y="4416098"/>
            <a:ext cx="5142177" cy="4182457"/>
          </a:xfrm>
        </p:spPr>
        <p:txBody>
          <a:bodyPr/>
          <a:lstStyle/>
          <a:p>
            <a:r>
              <a:rPr lang="en-US" i="1"/>
              <a:t>Notes to Instructor/Facilitator</a:t>
            </a:r>
          </a:p>
          <a:p>
            <a:r>
              <a:rPr lang="en-US" i="1"/>
              <a:t>Recap the high points. Include a call to action.</a:t>
            </a:r>
          </a:p>
          <a:p>
            <a:endParaRPr lang="en-US" i="1"/>
          </a:p>
          <a:p>
            <a:r>
              <a:rPr lang="en-US" i="1"/>
              <a:t>Discussion Leader’s Notes:</a:t>
            </a:r>
          </a:p>
          <a:p>
            <a:pPr>
              <a:buFontTx/>
              <a:buChar char="•"/>
            </a:pPr>
            <a:r>
              <a:rPr lang="en-US" b="1"/>
              <a:t>Prevents similar accidents</a:t>
            </a:r>
          </a:p>
          <a:p>
            <a:pPr>
              <a:buFontTx/>
              <a:buChar char="•"/>
            </a:pPr>
            <a:r>
              <a:rPr lang="en-US" b="1"/>
              <a:t>Reduces direct &amp; indirect accident costs</a:t>
            </a:r>
          </a:p>
          <a:p>
            <a:pPr>
              <a:buFontTx/>
              <a:buChar char="•"/>
            </a:pPr>
            <a:r>
              <a:rPr lang="en-US" b="1"/>
              <a:t>Identifies problems and improves methods, conditions and production</a:t>
            </a:r>
          </a:p>
          <a:p>
            <a:pPr>
              <a:buFontTx/>
              <a:buChar char="•"/>
            </a:pPr>
            <a:r>
              <a:rPr lang="en-US" b="1"/>
              <a:t>Reveals training needs</a:t>
            </a:r>
          </a:p>
          <a:p>
            <a:pPr>
              <a:buFontTx/>
              <a:buChar char="•"/>
            </a:pPr>
            <a:r>
              <a:rPr lang="en-US" b="1"/>
              <a:t>Shows management concern</a:t>
            </a:r>
          </a:p>
          <a:p>
            <a:pPr>
              <a:buFontTx/>
              <a:buChar char="•"/>
            </a:pPr>
            <a:r>
              <a:rPr lang="en-US" b="1"/>
              <a:t>Adds to your knowledge of operations</a:t>
            </a:r>
          </a:p>
        </p:txBody>
      </p:sp>
    </p:spTree>
    <p:extLst>
      <p:ext uri="{BB962C8B-B14F-4D97-AF65-F5344CB8AC3E}">
        <p14:creationId xmlns:p14="http://schemas.microsoft.com/office/powerpoint/2010/main" val="4065499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31114E-7A47-4C2E-877F-9B75F1FD0858}" type="slidenum">
              <a:rPr lang="en-US"/>
              <a:pPr/>
              <a:t>4</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xfrm>
            <a:off x="934113" y="4416098"/>
            <a:ext cx="5142177" cy="4182457"/>
          </a:xfrm>
        </p:spPr>
        <p:txBody>
          <a:bodyPr/>
          <a:lstStyle/>
          <a:p>
            <a:r>
              <a:rPr lang="en-US" i="1"/>
              <a:t>Discussion Leader’s Notes:</a:t>
            </a:r>
          </a:p>
          <a:p>
            <a:r>
              <a:rPr lang="en-US" b="1"/>
              <a:t>In this session, we will have the opportunity to:</a:t>
            </a:r>
          </a:p>
          <a:p>
            <a:pPr>
              <a:buFontTx/>
              <a:buChar char="•"/>
            </a:pPr>
            <a:r>
              <a:rPr lang="en-US" b="1"/>
              <a:t>Recognize the importance and benefits of prompt and thorough accident investigations.</a:t>
            </a:r>
          </a:p>
          <a:p>
            <a:pPr>
              <a:buFontTx/>
              <a:buChar char="•"/>
            </a:pPr>
            <a:r>
              <a:rPr lang="en-US" b="1"/>
              <a:t>Review the accident investigation process</a:t>
            </a:r>
          </a:p>
          <a:p>
            <a:pPr>
              <a:buFontTx/>
              <a:buChar char="•"/>
            </a:pPr>
            <a:r>
              <a:rPr lang="en-US" b="1"/>
              <a:t>Determine true root causes of the accidents, not just apparent direct causes.</a:t>
            </a:r>
          </a:p>
          <a:p>
            <a:pPr>
              <a:buFontTx/>
              <a:buChar char="•"/>
            </a:pPr>
            <a:r>
              <a:rPr lang="en-US" b="1"/>
              <a:t>Develop integrated solutions and control plans that have maximum effectiveness in preventing recurrence. </a:t>
            </a:r>
          </a:p>
          <a:p>
            <a:pPr>
              <a:buFontTx/>
              <a:buChar char="•"/>
            </a:pPr>
            <a:r>
              <a:rPr lang="en-US" b="1"/>
              <a:t>Report all relevant facts on an accident report form.</a:t>
            </a:r>
          </a:p>
          <a:p>
            <a:endParaRPr lang="en-US" b="1"/>
          </a:p>
        </p:txBody>
      </p:sp>
    </p:spTree>
    <p:extLst>
      <p:ext uri="{BB962C8B-B14F-4D97-AF65-F5344CB8AC3E}">
        <p14:creationId xmlns:p14="http://schemas.microsoft.com/office/powerpoint/2010/main" val="3255834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25288E-AD65-48E0-8F43-043DED6F38CA}" type="slidenum">
              <a:rPr lang="en-US"/>
              <a:pPr/>
              <a:t>5</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xfrm>
            <a:off x="934113" y="4416098"/>
            <a:ext cx="5142177" cy="4182457"/>
          </a:xfrm>
        </p:spPr>
        <p:txBody>
          <a:bodyPr/>
          <a:lstStyle/>
          <a:p>
            <a:r>
              <a:rPr lang="en-US" i="1"/>
              <a:t>Notes to Instructor/Facilitator</a:t>
            </a:r>
          </a:p>
          <a:p>
            <a:r>
              <a:rPr lang="en-US" i="1"/>
              <a:t>Ask the group to give examples of the values of accident investigations.</a:t>
            </a:r>
          </a:p>
          <a:p>
            <a:r>
              <a:rPr lang="en-US"/>
              <a:t>____________________________________</a:t>
            </a:r>
          </a:p>
          <a:p>
            <a:r>
              <a:rPr lang="en-US" i="1"/>
              <a:t>Discussion Leader’s Notes:</a:t>
            </a:r>
          </a:p>
          <a:p>
            <a:r>
              <a:rPr lang="en-US" b="1"/>
              <a:t>One of the key concepts of accident investigation is taking time to look at the operation.  There are few times when you get the chance to step back from the day to day grind of the operation and look at the systems of the workplace from a critical perspective.  Accident investigation is one of those few opportunities. </a:t>
            </a:r>
          </a:p>
          <a:p>
            <a:pPr>
              <a:buFontTx/>
              <a:buChar char="•"/>
            </a:pPr>
            <a:r>
              <a:rPr lang="en-US" b="1"/>
              <a:t>Knowledge gained can help prevent occurrences of similar accidents;</a:t>
            </a:r>
          </a:p>
          <a:p>
            <a:pPr>
              <a:buFontTx/>
              <a:buChar char="•"/>
            </a:pPr>
            <a:r>
              <a:rPr lang="en-US" b="1"/>
              <a:t>Pinpoints the problem areas and helps eliminate production or service breakdowns by improvement in methods and conditions;</a:t>
            </a:r>
          </a:p>
          <a:p>
            <a:pPr>
              <a:buFontTx/>
              <a:buChar char="•"/>
            </a:pPr>
            <a:r>
              <a:rPr lang="en-US" b="1"/>
              <a:t>Reveals a lack of training or need for retraining;</a:t>
            </a:r>
          </a:p>
          <a:p>
            <a:pPr>
              <a:buFontTx/>
              <a:buChar char="•"/>
            </a:pPr>
            <a:r>
              <a:rPr lang="en-US" b="1"/>
              <a:t>Often, investigations can identify motivations for employees to perform tasks unsafely.</a:t>
            </a:r>
          </a:p>
          <a:p>
            <a:pPr>
              <a:buFontTx/>
              <a:buChar char="•"/>
            </a:pPr>
            <a:r>
              <a:rPr lang="en-US" b="1"/>
              <a:t>Boosts morale by demonstrating your concern and top management’s concern;</a:t>
            </a:r>
          </a:p>
          <a:p>
            <a:pPr>
              <a:buFontTx/>
              <a:buChar char="•"/>
            </a:pPr>
            <a:r>
              <a:rPr lang="en-US" b="1"/>
              <a:t>Adds to your knowledge of the operations in your department; and</a:t>
            </a:r>
          </a:p>
          <a:p>
            <a:pPr>
              <a:buFontTx/>
              <a:buChar char="•"/>
            </a:pPr>
            <a:r>
              <a:rPr lang="en-US" b="1"/>
              <a:t>Can help reduce Direct and Indirect Accident Costs.</a:t>
            </a:r>
          </a:p>
          <a:p>
            <a:r>
              <a:rPr lang="en-US" b="1"/>
              <a:t>Look at it from a personal viewpoint.  We all know that when an accident happens in our department, we lose some of the confidence of top management and employees.  A productive accident investigation that broadens your knowledge of your operations and employees can help restore that lost confidence.</a:t>
            </a:r>
          </a:p>
          <a:p>
            <a:r>
              <a:rPr lang="en-US" b="1"/>
              <a:t>All accidents, no matter how small, should be investigated to some degree or another.  More serious accidents, or those that cause personal injuries, interrupted operations, or property damage, should be more extensively.  Let’s now discuss the when, where, who and how.</a:t>
            </a:r>
          </a:p>
          <a:p>
            <a:endParaRPr lang="en-US"/>
          </a:p>
          <a:p>
            <a:endParaRPr lang="en-US"/>
          </a:p>
        </p:txBody>
      </p:sp>
    </p:spTree>
    <p:extLst>
      <p:ext uri="{BB962C8B-B14F-4D97-AF65-F5344CB8AC3E}">
        <p14:creationId xmlns:p14="http://schemas.microsoft.com/office/powerpoint/2010/main" val="2442708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38256C-6453-478A-AD5F-665422AE6795}" type="slidenum">
              <a:rPr lang="en-US"/>
              <a:pPr/>
              <a:t>6</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xfrm>
            <a:off x="934113" y="4416098"/>
            <a:ext cx="5142177" cy="4182457"/>
          </a:xfrm>
        </p:spPr>
        <p:txBody>
          <a:bodyPr/>
          <a:lstStyle/>
          <a:p>
            <a:r>
              <a:rPr lang="en-US" i="1"/>
              <a:t>Notes to Instructor/Facilitator:</a:t>
            </a:r>
          </a:p>
          <a:p>
            <a:r>
              <a:rPr lang="en-US" i="1"/>
              <a:t>Ask the group when they think you should investigate accidents.</a:t>
            </a:r>
          </a:p>
          <a:p>
            <a:r>
              <a:rPr lang="en-US" i="1"/>
              <a:t>Answers may include “after injured employee is taken care of,” and “when the conditions are made safe.” These are fine, but we must emphasize that investigations take place as soon as possible</a:t>
            </a:r>
          </a:p>
          <a:p>
            <a:r>
              <a:rPr lang="en-US" i="1"/>
              <a:t>Then ask why they think it is important to conduct accident investigations as soon as possible.</a:t>
            </a:r>
          </a:p>
          <a:p>
            <a:r>
              <a:rPr lang="en-US"/>
              <a:t>____________________________________</a:t>
            </a:r>
          </a:p>
          <a:p>
            <a:r>
              <a:rPr lang="en-US" i="1"/>
              <a:t>Discussion Leader’s Notes:</a:t>
            </a:r>
          </a:p>
          <a:p>
            <a:r>
              <a:rPr lang="en-US" b="1"/>
              <a:t>When should we investigate an accident?  It is important to begin the investigation as soon as possible:</a:t>
            </a:r>
          </a:p>
          <a:p>
            <a:pPr>
              <a:buFontTx/>
              <a:buChar char="•"/>
            </a:pPr>
            <a:r>
              <a:rPr lang="en-US" b="1"/>
              <a:t>While all of the physical conditions are unchanged and employees involved are still available;</a:t>
            </a:r>
          </a:p>
          <a:p>
            <a:pPr>
              <a:buFontTx/>
              <a:buChar char="•"/>
            </a:pPr>
            <a:r>
              <a:rPr lang="en-US" b="1"/>
              <a:t>While facts are fresh in participants’ minds;</a:t>
            </a:r>
          </a:p>
          <a:p>
            <a:pPr>
              <a:buFontTx/>
              <a:buChar char="•"/>
            </a:pPr>
            <a:r>
              <a:rPr lang="en-US" b="1"/>
              <a:t>Before memories become distorted;</a:t>
            </a:r>
          </a:p>
          <a:p>
            <a:pPr>
              <a:buFontTx/>
              <a:buChar char="•"/>
            </a:pPr>
            <a:r>
              <a:rPr lang="en-US" b="1"/>
              <a:t>Before witnesses can have a chance to talk and influence each other; and</a:t>
            </a:r>
          </a:p>
          <a:p>
            <a:pPr>
              <a:buFontTx/>
              <a:buChar char="•"/>
            </a:pPr>
            <a:r>
              <a:rPr lang="en-US" b="1"/>
              <a:t>Before excuses or second thoughts come into play.</a:t>
            </a:r>
          </a:p>
          <a:p>
            <a:r>
              <a:rPr lang="en-US" b="1"/>
              <a:t>Take care, however, not to question an obviously upset individual who has just sustained and injury or emotional shock.  Wait until the individual calms down or the doctor or nurse indicated he/she is ready to discuss the case rationally.</a:t>
            </a:r>
          </a:p>
          <a:p>
            <a:r>
              <a:rPr lang="en-US" b="1"/>
              <a:t>Realistically, there will be occasions when more pressing management problems may demand the supervisor’s immediate attention for a short time.  But the supervisor should get back to the accident investigation as promptly as possible and give it full attention.</a:t>
            </a:r>
          </a:p>
          <a:p>
            <a:endParaRPr lang="en-US"/>
          </a:p>
        </p:txBody>
      </p:sp>
    </p:spTree>
    <p:extLst>
      <p:ext uri="{BB962C8B-B14F-4D97-AF65-F5344CB8AC3E}">
        <p14:creationId xmlns:p14="http://schemas.microsoft.com/office/powerpoint/2010/main" val="4258011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1A66C-B77A-4414-B34A-AC532E25D856}" type="slidenum">
              <a:rPr lang="en-US"/>
              <a:pPr/>
              <a:t>7</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xfrm>
            <a:off x="934113" y="4416098"/>
            <a:ext cx="5142177" cy="4182457"/>
          </a:xfrm>
        </p:spPr>
        <p:txBody>
          <a:bodyPr/>
          <a:lstStyle/>
          <a:p>
            <a:r>
              <a:rPr lang="en-US" i="1"/>
              <a:t>Notes to Instructor/Facilitator:</a:t>
            </a:r>
          </a:p>
          <a:p>
            <a:r>
              <a:rPr lang="en-US" i="1"/>
              <a:t>Ask the group who they think you should investigate accidents.</a:t>
            </a:r>
          </a:p>
          <a:p>
            <a:r>
              <a:rPr lang="en-US"/>
              <a:t>____________________________________</a:t>
            </a:r>
          </a:p>
          <a:p>
            <a:r>
              <a:rPr lang="en-US" i="1"/>
              <a:t>Discussion Leader’s Notes:</a:t>
            </a:r>
          </a:p>
          <a:p>
            <a:r>
              <a:rPr lang="en-US" b="1"/>
              <a:t>Supervisors should be the point person on accident investigations.  Do not delegate or assign this responsibility to anyone else – investigate the accident personally.</a:t>
            </a:r>
          </a:p>
          <a:p>
            <a:r>
              <a:rPr lang="en-US" b="1"/>
              <a:t>The accident occurred in your department and you are in the best position to find out what happened and make immediate changes.</a:t>
            </a:r>
          </a:p>
          <a:p>
            <a:r>
              <a:rPr lang="en-US" b="1"/>
              <a:t>You should want to know what happened and why, so you can prevent a recurrence.  Your interest at this time shows your concern for the safety of your employees.</a:t>
            </a:r>
          </a:p>
          <a:p>
            <a:r>
              <a:rPr lang="en-US" b="1"/>
              <a:t>Other individuals (Managers, Safety Director, Safety Committee, etc.) may also have responsibilities in the investigation process, but the supervisor should always play the prominent role.</a:t>
            </a:r>
          </a:p>
          <a:p>
            <a:endParaRPr lang="en-US" b="1"/>
          </a:p>
        </p:txBody>
      </p:sp>
    </p:spTree>
    <p:extLst>
      <p:ext uri="{BB962C8B-B14F-4D97-AF65-F5344CB8AC3E}">
        <p14:creationId xmlns:p14="http://schemas.microsoft.com/office/powerpoint/2010/main" val="2161824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7A5C0-FA3A-4EFD-A89D-0F4F9C6CDC35}" type="slidenum">
              <a:rPr lang="en-US"/>
              <a:pPr/>
              <a:t>8</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xfrm>
            <a:off x="934113" y="4416098"/>
            <a:ext cx="5142177" cy="4182457"/>
          </a:xfrm>
        </p:spPr>
        <p:txBody>
          <a:bodyPr/>
          <a:lstStyle/>
          <a:p>
            <a:r>
              <a:rPr lang="en-US" i="1"/>
              <a:t>Notes to Instructor/Facilitator:</a:t>
            </a:r>
          </a:p>
          <a:p>
            <a:r>
              <a:rPr lang="en-US" i="1"/>
              <a:t>Ask the group what other individuals may be able to assist you with accident investigation.</a:t>
            </a:r>
          </a:p>
          <a:p>
            <a:r>
              <a:rPr lang="en-US"/>
              <a:t>____________________________________</a:t>
            </a:r>
          </a:p>
          <a:p>
            <a:r>
              <a:rPr lang="en-US" i="1"/>
              <a:t>Discussion Leader’s Notes:</a:t>
            </a:r>
          </a:p>
          <a:p>
            <a:r>
              <a:rPr lang="en-US" b="1"/>
              <a:t>Besides those who have specific responsibilities, there are other interested parties that you may wish to involve in the process.</a:t>
            </a:r>
          </a:p>
          <a:p>
            <a:pPr>
              <a:buFontTx/>
              <a:buChar char="•"/>
            </a:pPr>
            <a:r>
              <a:rPr lang="en-US" b="1"/>
              <a:t>Maintenance can provide insight into machine and equipment conditions.  They will be familiar with preventive maintenance procedures, and can assist by helping your understanding of how things work;</a:t>
            </a:r>
          </a:p>
          <a:p>
            <a:pPr>
              <a:buFontTx/>
              <a:buChar char="•"/>
            </a:pPr>
            <a:r>
              <a:rPr lang="en-US" b="1"/>
              <a:t>Engineering, if design is involved in the cause or corrective actions;</a:t>
            </a:r>
          </a:p>
          <a:p>
            <a:pPr>
              <a:buFontTx/>
              <a:buChar char="•"/>
            </a:pPr>
            <a:r>
              <a:rPr lang="en-US" b="1"/>
              <a:t>Medical personnel, if health hazards exist;</a:t>
            </a:r>
          </a:p>
          <a:p>
            <a:pPr>
              <a:buFontTx/>
              <a:buChar char="•"/>
            </a:pPr>
            <a:r>
              <a:rPr lang="en-US" b="1"/>
              <a:t>Any witnesses to the incident or conditions leading to the incident should be interviewed.  Be careful, these individuals may also be suffering from shock due to the accident.  Leave questions open ended, and approach everyone with blame.</a:t>
            </a:r>
          </a:p>
          <a:p>
            <a:pPr>
              <a:buFontTx/>
              <a:buChar char="•"/>
            </a:pPr>
            <a:r>
              <a:rPr lang="en-US" b="1"/>
              <a:t>Outside personnel (insurance, regulatory agencies, etc.) may be important sources for information regarding the accident.</a:t>
            </a:r>
          </a:p>
          <a:p>
            <a:endParaRPr lang="en-US" b="1"/>
          </a:p>
        </p:txBody>
      </p:sp>
    </p:spTree>
    <p:extLst>
      <p:ext uri="{BB962C8B-B14F-4D97-AF65-F5344CB8AC3E}">
        <p14:creationId xmlns:p14="http://schemas.microsoft.com/office/powerpoint/2010/main" val="2344197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F6F203-7E29-4F44-86DA-2933F1B2F268}" type="slidenum">
              <a:rPr lang="en-US"/>
              <a:pPr/>
              <a:t>9</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xfrm>
            <a:off x="934113" y="4416098"/>
            <a:ext cx="5142177" cy="4182457"/>
          </a:xfrm>
        </p:spPr>
        <p:txBody>
          <a:bodyPr/>
          <a:lstStyle/>
          <a:p>
            <a:endParaRPr lang="en-US"/>
          </a:p>
        </p:txBody>
      </p:sp>
    </p:spTree>
    <p:extLst>
      <p:ext uri="{BB962C8B-B14F-4D97-AF65-F5344CB8AC3E}">
        <p14:creationId xmlns:p14="http://schemas.microsoft.com/office/powerpoint/2010/main" val="2732446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Master" Target="../slideMasters/slideMaster1.xml"/><Relationship Id="rId7" Type="http://schemas.openxmlformats.org/officeDocument/2006/relationships/image" Target="../media/image5.jpeg"/><Relationship Id="rId12" Type="http://schemas.microsoft.com/office/2007/relationships/hdphoto" Target="../media/hdphoto3.wdp"/><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png"/><Relationship Id="rId11" Type="http://schemas.openxmlformats.org/officeDocument/2006/relationships/image" Target="../media/image7.jpeg"/><Relationship Id="rId5" Type="http://schemas.openxmlformats.org/officeDocument/2006/relationships/image" Target="../media/image2.emf"/><Relationship Id="rId10" Type="http://schemas.microsoft.com/office/2007/relationships/hdphoto" Target="../media/hdphoto2.wdp"/><Relationship Id="rId4" Type="http://schemas.openxmlformats.org/officeDocument/2006/relationships/oleObject" Target="../embeddings/oleObject2.bin"/><Relationship Id="rId9"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Master" Target="../slideMasters/slideMaster1.xml"/><Relationship Id="rId7" Type="http://schemas.microsoft.com/office/2007/relationships/hdphoto" Target="../media/hdphoto5.wdp"/><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9.jpeg"/><Relationship Id="rId11" Type="http://schemas.openxmlformats.org/officeDocument/2006/relationships/image" Target="../media/image2.emf"/><Relationship Id="rId5" Type="http://schemas.microsoft.com/office/2007/relationships/hdphoto" Target="../media/hdphoto4.wdp"/><Relationship Id="rId10" Type="http://schemas.openxmlformats.org/officeDocument/2006/relationships/oleObject" Target="../embeddings/oleObject4.bin"/><Relationship Id="rId4" Type="http://schemas.openxmlformats.org/officeDocument/2006/relationships/image" Target="../media/image8.jpeg"/><Relationship Id="rId9" Type="http://schemas.microsoft.com/office/2007/relationships/hdphoto" Target="../media/hdphoto6.wdp"/></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Master" Target="../slideMasters/slideMaster1.xml"/><Relationship Id="rId7" Type="http://schemas.microsoft.com/office/2007/relationships/hdphoto" Target="../media/hdphoto7.wdp"/><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1.jpeg"/><Relationship Id="rId11" Type="http://schemas.microsoft.com/office/2007/relationships/hdphoto" Target="../media/hdphoto9.wdp"/><Relationship Id="rId5" Type="http://schemas.openxmlformats.org/officeDocument/2006/relationships/image" Target="../media/image2.emf"/><Relationship Id="rId10" Type="http://schemas.openxmlformats.org/officeDocument/2006/relationships/image" Target="../media/image13.jpeg"/><Relationship Id="rId4" Type="http://schemas.openxmlformats.org/officeDocument/2006/relationships/oleObject" Target="../embeddings/oleObject5.bin"/><Relationship Id="rId9" Type="http://schemas.microsoft.com/office/2007/relationships/hdphoto" Target="../media/hdphoto8.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99712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3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Rectangle 17"/>
          <p:cNvSpPr/>
          <p:nvPr userDrawn="1"/>
        </p:nvSpPr>
        <p:spPr>
          <a:xfrm>
            <a:off x="3175" y="4480561"/>
            <a:ext cx="9144000" cy="237743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
          <p:cNvSpPr>
            <a:spLocks noGrp="1" noChangeArrowheads="1"/>
          </p:cNvSpPr>
          <p:nvPr userDrawn="1">
            <p:ph type="ctrTitle" hasCustomPrompt="1"/>
          </p:nvPr>
        </p:nvSpPr>
        <p:spPr>
          <a:xfrm>
            <a:off x="76200" y="4843314"/>
            <a:ext cx="8842557" cy="762000"/>
          </a:xfrm>
        </p:spPr>
        <p:txBody>
          <a:bodyPr anchor="ctr">
            <a:normAutofit/>
          </a:bodyPr>
          <a:lstStyle>
            <a:lvl1pPr algn="l">
              <a:defRPr sz="3200" b="0">
                <a:solidFill>
                  <a:schemeClr val="tx2"/>
                </a:solidFill>
                <a:latin typeface="Rockwell" pitchFamily="18" charset="0"/>
              </a:defRPr>
            </a:lvl1pPr>
          </a:lstStyle>
          <a:p>
            <a:pPr lvl="0"/>
            <a:r>
              <a:rPr lang="en-US" noProof="0" dirty="0" smtClean="0"/>
              <a:t>Click to Enter Presentation Title</a:t>
            </a:r>
          </a:p>
        </p:txBody>
      </p:sp>
      <p:sp>
        <p:nvSpPr>
          <p:cNvPr id="13" name="Rectangle 3"/>
          <p:cNvSpPr>
            <a:spLocks noGrp="1" noChangeArrowheads="1"/>
          </p:cNvSpPr>
          <p:nvPr userDrawn="1">
            <p:ph type="subTitle" idx="1" hasCustomPrompt="1"/>
          </p:nvPr>
        </p:nvSpPr>
        <p:spPr>
          <a:xfrm>
            <a:off x="76201" y="5633295"/>
            <a:ext cx="7245533" cy="598392"/>
          </a:xfrm>
        </p:spPr>
        <p:txBody>
          <a:bodyPr>
            <a:normAutofit/>
          </a:bodyPr>
          <a:lstStyle>
            <a:lvl1pPr marL="0" indent="0" algn="l">
              <a:buFont typeface="Wingdings" pitchFamily="2" charset="2"/>
              <a:buNone/>
              <a:defRPr sz="2400" baseline="0">
                <a:solidFill>
                  <a:schemeClr val="accent2"/>
                </a:solidFill>
                <a:latin typeface="Rockwell" pitchFamily="18" charset="0"/>
              </a:defRPr>
            </a:lvl1pPr>
          </a:lstStyle>
          <a:p>
            <a:pPr lvl="0"/>
            <a:r>
              <a:rPr lang="en-US" noProof="0" dirty="0" smtClean="0"/>
              <a:t>Sub-Title</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15064" y="5695780"/>
            <a:ext cx="1832111" cy="1162220"/>
          </a:xfrm>
          <a:prstGeom prst="rect">
            <a:avLst/>
          </a:prstGeom>
        </p:spPr>
      </p:pic>
      <p:sp>
        <p:nvSpPr>
          <p:cNvPr id="20" name="Text Placeholder 2"/>
          <p:cNvSpPr>
            <a:spLocks noGrp="1"/>
          </p:cNvSpPr>
          <p:nvPr userDrawn="1">
            <p:ph type="body" sz="quarter" idx="11" hasCustomPrompt="1"/>
          </p:nvPr>
        </p:nvSpPr>
        <p:spPr>
          <a:xfrm>
            <a:off x="76201" y="6231687"/>
            <a:ext cx="7223623" cy="626314"/>
          </a:xfrm>
        </p:spPr>
        <p:txBody>
          <a:bodyPr>
            <a:noAutofit/>
          </a:bodyPr>
          <a:lstStyle>
            <a:lvl1pPr marL="0" indent="0">
              <a:buNone/>
              <a:defRPr sz="800" b="0">
                <a:solidFill>
                  <a:schemeClr val="accent5"/>
                </a:solidFill>
              </a:defRPr>
            </a:lvl1pPr>
          </a:lstStyle>
          <a:p>
            <a:r>
              <a:rPr lang="en-US" dirty="0" smtClean="0">
                <a:solidFill>
                  <a:schemeClr val="bg2"/>
                </a:solidFill>
              </a:rPr>
              <a:t>Our risk control service is advisory only.  We assume no responsibility for management or control of customer safety activities nor for implementation of recommended corrective measures. This presentation is based on information supplied by the customer and observations of conditions and practices at the time of the visit.  We have not tried to identify all hazards. We do not warrant that requirements of any federal, state, or local law, regulation or ordinance have or have not been met.  This report does not create coverage.  Only your policy or contract provides coverage subject to its terms, conditions, and exclusions.</a:t>
            </a:r>
            <a:endParaRPr lang="en-US" dirty="0">
              <a:solidFill>
                <a:schemeClr val="bg2"/>
              </a:solidFill>
            </a:endParaRP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75" y="0"/>
            <a:ext cx="9144000" cy="4777887"/>
          </a:xfrm>
          <a:prstGeom prst="rect">
            <a:avLst/>
          </a:prstGeom>
        </p:spPr>
      </p:pic>
      <p:cxnSp>
        <p:nvCxnSpPr>
          <p:cNvPr id="21" name="Straight Connector 20"/>
          <p:cNvCxnSpPr/>
          <p:nvPr userDrawn="1"/>
        </p:nvCxnSpPr>
        <p:spPr>
          <a:xfrm>
            <a:off x="0" y="4779580"/>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5850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itle_with_2_Content_Landsca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520952"/>
            <a:ext cx="8686800" cy="237744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228600" y="4035552"/>
            <a:ext cx="8686800" cy="237744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TextBox 8"/>
          <p:cNvSpPr txBox="1"/>
          <p:nvPr userDrawn="1"/>
        </p:nvSpPr>
        <p:spPr>
          <a:xfrm>
            <a:off x="0" y="6537960"/>
            <a:ext cx="1737360" cy="329184"/>
          </a:xfrm>
          <a:prstGeom prst="rect">
            <a:avLst/>
          </a:prstGeom>
          <a:noFill/>
        </p:spPr>
        <p:txBody>
          <a:bodyPr wrap="square" tIns="0" bIns="0" rtlCol="0" anchor="ctr">
            <a:noAutofit/>
          </a:bodyPr>
          <a:lstStyle/>
          <a:p>
            <a:pPr algn="l"/>
            <a:r>
              <a:rPr lang="en-US" sz="1000" b="1" dirty="0" smtClean="0">
                <a:solidFill>
                  <a:schemeClr val="tx2"/>
                </a:solidFill>
              </a:rPr>
              <a:t>Liberty</a:t>
            </a:r>
            <a:r>
              <a:rPr lang="en-US" sz="1000" b="1" baseline="0" dirty="0" smtClean="0">
                <a:solidFill>
                  <a:schemeClr val="tx2"/>
                </a:solidFill>
              </a:rPr>
              <a:t> Mutual Insurance</a:t>
            </a:r>
            <a:endParaRPr lang="en-US" sz="1000" b="1" dirty="0">
              <a:solidFill>
                <a:schemeClr val="tx2"/>
              </a:solidFill>
            </a:endParaRPr>
          </a:p>
        </p:txBody>
      </p:sp>
      <p:sp>
        <p:nvSpPr>
          <p:cNvPr id="10" name="TextBox 9"/>
          <p:cNvSpPr txBox="1"/>
          <p:nvPr userDrawn="1"/>
        </p:nvSpPr>
        <p:spPr>
          <a:xfrm>
            <a:off x="8610600" y="6605866"/>
            <a:ext cx="533400" cy="236219"/>
          </a:xfrm>
          <a:prstGeom prst="rect">
            <a:avLst/>
          </a:prstGeom>
          <a:noFill/>
        </p:spPr>
        <p:txBody>
          <a:bodyPr wrap="square" rtlCol="0">
            <a:spAutoFit/>
          </a:bodyPr>
          <a:lstStyle/>
          <a:p>
            <a:pPr algn="r"/>
            <a:fld id="{40E96C70-9752-4AF0-8E47-A4D40C3CEB77}" type="slidenum">
              <a:rPr lang="en-US" sz="1100" b="0" smtClean="0">
                <a:solidFill>
                  <a:schemeClr val="tx2"/>
                </a:solidFill>
              </a:rPr>
              <a:pPr algn="r"/>
              <a:t>‹#›</a:t>
            </a:fld>
            <a:endParaRPr lang="en-US" sz="1100" b="0" dirty="0">
              <a:solidFill>
                <a:schemeClr val="tx2"/>
              </a:solidFill>
            </a:endParaRPr>
          </a:p>
        </p:txBody>
      </p:sp>
    </p:spTree>
    <p:extLst>
      <p:ext uri="{BB962C8B-B14F-4D97-AF65-F5344CB8AC3E}">
        <p14:creationId xmlns:p14="http://schemas.microsoft.com/office/powerpoint/2010/main" val="4428153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with_3_Content_1T_2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508760"/>
            <a:ext cx="8686800" cy="237744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709160" y="4008119"/>
            <a:ext cx="4206240" cy="2441448"/>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0"/>
          </p:nvPr>
        </p:nvSpPr>
        <p:spPr>
          <a:xfrm>
            <a:off x="228600" y="4008120"/>
            <a:ext cx="4206240" cy="244144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1" name="TextBox 10"/>
          <p:cNvSpPr txBox="1"/>
          <p:nvPr userDrawn="1"/>
        </p:nvSpPr>
        <p:spPr>
          <a:xfrm>
            <a:off x="0" y="6537960"/>
            <a:ext cx="1737360" cy="329184"/>
          </a:xfrm>
          <a:prstGeom prst="rect">
            <a:avLst/>
          </a:prstGeom>
          <a:noFill/>
        </p:spPr>
        <p:txBody>
          <a:bodyPr wrap="square" tIns="0" bIns="0" rtlCol="0" anchor="ctr">
            <a:noAutofit/>
          </a:bodyPr>
          <a:lstStyle/>
          <a:p>
            <a:pPr algn="l"/>
            <a:r>
              <a:rPr lang="en-US" sz="1000" b="1" dirty="0" smtClean="0">
                <a:solidFill>
                  <a:schemeClr val="tx2"/>
                </a:solidFill>
              </a:rPr>
              <a:t>Liberty</a:t>
            </a:r>
            <a:r>
              <a:rPr lang="en-US" sz="1000" b="1" baseline="0" dirty="0" smtClean="0">
                <a:solidFill>
                  <a:schemeClr val="tx2"/>
                </a:solidFill>
              </a:rPr>
              <a:t> Mutual Insurance</a:t>
            </a:r>
            <a:endParaRPr lang="en-US" sz="1000" b="1" dirty="0">
              <a:solidFill>
                <a:schemeClr val="tx2"/>
              </a:solidFill>
            </a:endParaRPr>
          </a:p>
        </p:txBody>
      </p:sp>
      <p:sp>
        <p:nvSpPr>
          <p:cNvPr id="12" name="TextBox 11"/>
          <p:cNvSpPr txBox="1"/>
          <p:nvPr userDrawn="1"/>
        </p:nvSpPr>
        <p:spPr>
          <a:xfrm>
            <a:off x="8610600" y="6605866"/>
            <a:ext cx="533400" cy="236219"/>
          </a:xfrm>
          <a:prstGeom prst="rect">
            <a:avLst/>
          </a:prstGeom>
          <a:noFill/>
        </p:spPr>
        <p:txBody>
          <a:bodyPr wrap="square" rtlCol="0">
            <a:spAutoFit/>
          </a:bodyPr>
          <a:lstStyle/>
          <a:p>
            <a:pPr algn="r"/>
            <a:fld id="{40E96C70-9752-4AF0-8E47-A4D40C3CEB77}" type="slidenum">
              <a:rPr lang="en-US" sz="1100" b="0" smtClean="0">
                <a:solidFill>
                  <a:schemeClr val="tx2"/>
                </a:solidFill>
              </a:rPr>
              <a:pPr algn="r"/>
              <a:t>‹#›</a:t>
            </a:fld>
            <a:endParaRPr lang="en-US" sz="1100" b="0" dirty="0">
              <a:solidFill>
                <a:schemeClr val="tx2"/>
              </a:solidFill>
            </a:endParaRPr>
          </a:p>
        </p:txBody>
      </p:sp>
    </p:spTree>
    <p:extLst>
      <p:ext uri="{BB962C8B-B14F-4D97-AF65-F5344CB8AC3E}">
        <p14:creationId xmlns:p14="http://schemas.microsoft.com/office/powerpoint/2010/main" val="9066258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with_3_Content_2T_1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508760"/>
            <a:ext cx="4206240" cy="237744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228600" y="4023360"/>
            <a:ext cx="8686800" cy="237744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0"/>
          </p:nvPr>
        </p:nvSpPr>
        <p:spPr>
          <a:xfrm>
            <a:off x="4709160" y="1508760"/>
            <a:ext cx="4206240" cy="2377440"/>
          </a:xfrm>
        </p:spPr>
        <p:txBody>
          <a:bodyPr>
            <a:normAutofit/>
          </a:bodyPr>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sp>
        <p:nvSpPr>
          <p:cNvPr id="11" name="TextBox 10"/>
          <p:cNvSpPr txBox="1"/>
          <p:nvPr userDrawn="1"/>
        </p:nvSpPr>
        <p:spPr>
          <a:xfrm>
            <a:off x="0" y="6537960"/>
            <a:ext cx="1737360" cy="329184"/>
          </a:xfrm>
          <a:prstGeom prst="rect">
            <a:avLst/>
          </a:prstGeom>
          <a:noFill/>
        </p:spPr>
        <p:txBody>
          <a:bodyPr wrap="square" tIns="0" bIns="0" rtlCol="0" anchor="ctr">
            <a:noAutofit/>
          </a:bodyPr>
          <a:lstStyle/>
          <a:p>
            <a:pPr algn="l"/>
            <a:r>
              <a:rPr lang="en-US" sz="1000" b="1" dirty="0" smtClean="0">
                <a:solidFill>
                  <a:schemeClr val="tx2"/>
                </a:solidFill>
              </a:rPr>
              <a:t>Liberty</a:t>
            </a:r>
            <a:r>
              <a:rPr lang="en-US" sz="1000" b="1" baseline="0" dirty="0" smtClean="0">
                <a:solidFill>
                  <a:schemeClr val="tx2"/>
                </a:solidFill>
              </a:rPr>
              <a:t> Mutual Insurance</a:t>
            </a:r>
            <a:endParaRPr lang="en-US" sz="1000" b="1" dirty="0">
              <a:solidFill>
                <a:schemeClr val="tx2"/>
              </a:solidFill>
            </a:endParaRPr>
          </a:p>
        </p:txBody>
      </p:sp>
      <p:sp>
        <p:nvSpPr>
          <p:cNvPr id="12" name="TextBox 11"/>
          <p:cNvSpPr txBox="1"/>
          <p:nvPr userDrawn="1"/>
        </p:nvSpPr>
        <p:spPr>
          <a:xfrm>
            <a:off x="8610600" y="6605866"/>
            <a:ext cx="533400" cy="236219"/>
          </a:xfrm>
          <a:prstGeom prst="rect">
            <a:avLst/>
          </a:prstGeom>
          <a:noFill/>
        </p:spPr>
        <p:txBody>
          <a:bodyPr wrap="square" rtlCol="0">
            <a:spAutoFit/>
          </a:bodyPr>
          <a:lstStyle/>
          <a:p>
            <a:pPr algn="r"/>
            <a:fld id="{40E96C70-9752-4AF0-8E47-A4D40C3CEB77}" type="slidenum">
              <a:rPr lang="en-US" sz="1100" b="0" smtClean="0">
                <a:solidFill>
                  <a:schemeClr val="tx2"/>
                </a:solidFill>
              </a:rPr>
              <a:pPr algn="r"/>
              <a:t>‹#›</a:t>
            </a:fld>
            <a:endParaRPr lang="en-US" sz="1100" b="0" dirty="0">
              <a:solidFill>
                <a:schemeClr val="tx2"/>
              </a:solidFill>
            </a:endParaRPr>
          </a:p>
        </p:txBody>
      </p:sp>
    </p:spTree>
    <p:extLst>
      <p:ext uri="{BB962C8B-B14F-4D97-AF65-F5344CB8AC3E}">
        <p14:creationId xmlns:p14="http://schemas.microsoft.com/office/powerpoint/2010/main" val="16411561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with_4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524000"/>
            <a:ext cx="4206240" cy="237744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709160" y="1524000"/>
            <a:ext cx="4206240" cy="237744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Content Placeholder 8"/>
          <p:cNvSpPr>
            <a:spLocks noGrp="1"/>
          </p:cNvSpPr>
          <p:nvPr>
            <p:ph sz="quarter" idx="15"/>
          </p:nvPr>
        </p:nvSpPr>
        <p:spPr>
          <a:xfrm>
            <a:off x="228600" y="4008120"/>
            <a:ext cx="4206240" cy="237744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10"/>
          <p:cNvSpPr>
            <a:spLocks noGrp="1"/>
          </p:cNvSpPr>
          <p:nvPr>
            <p:ph sz="quarter" idx="16"/>
          </p:nvPr>
        </p:nvSpPr>
        <p:spPr>
          <a:xfrm>
            <a:off x="4709160" y="4008120"/>
            <a:ext cx="4206240" cy="237744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2" name="TextBox 11"/>
          <p:cNvSpPr txBox="1"/>
          <p:nvPr userDrawn="1"/>
        </p:nvSpPr>
        <p:spPr>
          <a:xfrm>
            <a:off x="0" y="6537960"/>
            <a:ext cx="1737360" cy="329184"/>
          </a:xfrm>
          <a:prstGeom prst="rect">
            <a:avLst/>
          </a:prstGeom>
          <a:noFill/>
        </p:spPr>
        <p:txBody>
          <a:bodyPr wrap="square" tIns="0" bIns="0" rtlCol="0" anchor="ctr">
            <a:noAutofit/>
          </a:bodyPr>
          <a:lstStyle/>
          <a:p>
            <a:pPr algn="l"/>
            <a:r>
              <a:rPr lang="en-US" sz="1000" b="1" dirty="0" smtClean="0">
                <a:solidFill>
                  <a:schemeClr val="tx2"/>
                </a:solidFill>
              </a:rPr>
              <a:t>Liberty</a:t>
            </a:r>
            <a:r>
              <a:rPr lang="en-US" sz="1000" b="1" baseline="0" dirty="0" smtClean="0">
                <a:solidFill>
                  <a:schemeClr val="tx2"/>
                </a:solidFill>
              </a:rPr>
              <a:t> Mutual Insurance</a:t>
            </a:r>
            <a:endParaRPr lang="en-US" sz="1000" b="1" dirty="0">
              <a:solidFill>
                <a:schemeClr val="tx2"/>
              </a:solidFill>
            </a:endParaRPr>
          </a:p>
        </p:txBody>
      </p:sp>
      <p:sp>
        <p:nvSpPr>
          <p:cNvPr id="13" name="TextBox 12"/>
          <p:cNvSpPr txBox="1"/>
          <p:nvPr userDrawn="1"/>
        </p:nvSpPr>
        <p:spPr>
          <a:xfrm>
            <a:off x="8610600" y="6605866"/>
            <a:ext cx="533400" cy="236219"/>
          </a:xfrm>
          <a:prstGeom prst="rect">
            <a:avLst/>
          </a:prstGeom>
          <a:noFill/>
        </p:spPr>
        <p:txBody>
          <a:bodyPr wrap="square" rtlCol="0">
            <a:spAutoFit/>
          </a:bodyPr>
          <a:lstStyle/>
          <a:p>
            <a:pPr algn="r"/>
            <a:fld id="{40E96C70-9752-4AF0-8E47-A4D40C3CEB77}" type="slidenum">
              <a:rPr lang="en-US" sz="1100" b="0" smtClean="0">
                <a:solidFill>
                  <a:schemeClr val="tx2"/>
                </a:solidFill>
              </a:rPr>
              <a:pPr algn="r"/>
              <a:t>‹#›</a:t>
            </a:fld>
            <a:endParaRPr lang="en-US" sz="1100" b="0" dirty="0">
              <a:solidFill>
                <a:schemeClr val="tx2"/>
              </a:solidFill>
            </a:endParaRPr>
          </a:p>
        </p:txBody>
      </p:sp>
    </p:spTree>
    <p:extLst>
      <p:ext uri="{BB962C8B-B14F-4D97-AF65-F5344CB8AC3E}">
        <p14:creationId xmlns:p14="http://schemas.microsoft.com/office/powerpoint/2010/main" val="5802964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with_6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524000"/>
            <a:ext cx="2743200" cy="2377440"/>
          </a:xfrm>
        </p:spPr>
        <p:txBody>
          <a:bodyPr/>
          <a:lstStyle>
            <a:lvl1pPr>
              <a:defRPr sz="2000"/>
            </a:lvl1pPr>
            <a:lvl2pPr marL="457200" indent="0">
              <a:buNone/>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3200400" y="1539240"/>
            <a:ext cx="2743200" cy="2377440"/>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9" name="Content Placeholder 8"/>
          <p:cNvSpPr>
            <a:spLocks noGrp="1"/>
          </p:cNvSpPr>
          <p:nvPr>
            <p:ph sz="quarter" idx="15"/>
          </p:nvPr>
        </p:nvSpPr>
        <p:spPr>
          <a:xfrm>
            <a:off x="228600" y="4038600"/>
            <a:ext cx="2743200" cy="2377440"/>
          </a:xfrm>
        </p:spPr>
        <p:txBody>
          <a:bodyPr/>
          <a:lstStyle>
            <a:lvl1pPr>
              <a:defRPr sz="2000"/>
            </a:lvl1pPr>
            <a:lvl2pPr>
              <a:defRPr sz="1800"/>
            </a:lvl2pPr>
          </a:lstStyle>
          <a:p>
            <a:pPr lvl="0"/>
            <a:r>
              <a:rPr lang="en-US" smtClean="0"/>
              <a:t>Click to edit Master text styles</a:t>
            </a:r>
          </a:p>
          <a:p>
            <a:pPr lvl="1"/>
            <a:r>
              <a:rPr lang="en-US" smtClean="0"/>
              <a:t>Second level</a:t>
            </a:r>
          </a:p>
        </p:txBody>
      </p:sp>
      <p:sp>
        <p:nvSpPr>
          <p:cNvPr id="11" name="Content Placeholder 10"/>
          <p:cNvSpPr>
            <a:spLocks noGrp="1"/>
          </p:cNvSpPr>
          <p:nvPr>
            <p:ph sz="quarter" idx="16"/>
          </p:nvPr>
        </p:nvSpPr>
        <p:spPr>
          <a:xfrm>
            <a:off x="3200400" y="4023360"/>
            <a:ext cx="2743200" cy="2377440"/>
          </a:xfrm>
        </p:spPr>
        <p:txBody>
          <a:bodyPr/>
          <a:lstStyle>
            <a:lvl1pPr>
              <a:defRPr sz="2000"/>
            </a:lvl1pPr>
            <a:lvl2pPr>
              <a:defRPr sz="1800"/>
            </a:lvl2pPr>
          </a:lstStyle>
          <a:p>
            <a:pPr lvl="0"/>
            <a:r>
              <a:rPr lang="en-US" smtClean="0"/>
              <a:t>Click to edit Master text styles</a:t>
            </a:r>
          </a:p>
          <a:p>
            <a:pPr lvl="1"/>
            <a:r>
              <a:rPr lang="en-US" smtClean="0"/>
              <a:t>Second level</a:t>
            </a:r>
          </a:p>
        </p:txBody>
      </p:sp>
      <p:sp>
        <p:nvSpPr>
          <p:cNvPr id="12" name="Content Placeholder 3"/>
          <p:cNvSpPr>
            <a:spLocks noGrp="1"/>
          </p:cNvSpPr>
          <p:nvPr>
            <p:ph sz="half" idx="18"/>
          </p:nvPr>
        </p:nvSpPr>
        <p:spPr>
          <a:xfrm>
            <a:off x="6172200" y="1539240"/>
            <a:ext cx="2743200" cy="2377440"/>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4" name="Content Placeholder 3"/>
          <p:cNvSpPr>
            <a:spLocks noGrp="1"/>
          </p:cNvSpPr>
          <p:nvPr>
            <p:ph sz="half" idx="20"/>
          </p:nvPr>
        </p:nvSpPr>
        <p:spPr>
          <a:xfrm>
            <a:off x="6172200" y="4023360"/>
            <a:ext cx="2743200" cy="2377440"/>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5" name="TextBox 14"/>
          <p:cNvSpPr txBox="1"/>
          <p:nvPr userDrawn="1"/>
        </p:nvSpPr>
        <p:spPr>
          <a:xfrm>
            <a:off x="0" y="6537960"/>
            <a:ext cx="1737360" cy="329184"/>
          </a:xfrm>
          <a:prstGeom prst="rect">
            <a:avLst/>
          </a:prstGeom>
          <a:noFill/>
        </p:spPr>
        <p:txBody>
          <a:bodyPr wrap="square" tIns="0" bIns="0" rtlCol="0" anchor="ctr">
            <a:noAutofit/>
          </a:bodyPr>
          <a:lstStyle/>
          <a:p>
            <a:pPr algn="l"/>
            <a:r>
              <a:rPr lang="en-US" sz="1000" b="1" dirty="0" smtClean="0">
                <a:solidFill>
                  <a:schemeClr val="tx2"/>
                </a:solidFill>
              </a:rPr>
              <a:t>Liberty</a:t>
            </a:r>
            <a:r>
              <a:rPr lang="en-US" sz="1000" b="1" baseline="0" dirty="0" smtClean="0">
                <a:solidFill>
                  <a:schemeClr val="tx2"/>
                </a:solidFill>
              </a:rPr>
              <a:t> Mutual Insurance</a:t>
            </a:r>
            <a:endParaRPr lang="en-US" sz="1000" b="1" dirty="0">
              <a:solidFill>
                <a:schemeClr val="tx2"/>
              </a:solidFill>
            </a:endParaRPr>
          </a:p>
        </p:txBody>
      </p:sp>
      <p:sp>
        <p:nvSpPr>
          <p:cNvPr id="16" name="TextBox 15"/>
          <p:cNvSpPr txBox="1"/>
          <p:nvPr userDrawn="1"/>
        </p:nvSpPr>
        <p:spPr>
          <a:xfrm>
            <a:off x="8610600" y="6605866"/>
            <a:ext cx="533400" cy="236219"/>
          </a:xfrm>
          <a:prstGeom prst="rect">
            <a:avLst/>
          </a:prstGeom>
          <a:noFill/>
        </p:spPr>
        <p:txBody>
          <a:bodyPr wrap="square" rtlCol="0">
            <a:spAutoFit/>
          </a:bodyPr>
          <a:lstStyle/>
          <a:p>
            <a:pPr algn="r"/>
            <a:fld id="{40E96C70-9752-4AF0-8E47-A4D40C3CEB77}" type="slidenum">
              <a:rPr lang="en-US" sz="1100" b="0" smtClean="0">
                <a:solidFill>
                  <a:schemeClr val="tx2"/>
                </a:solidFill>
              </a:rPr>
              <a:pPr algn="r"/>
              <a:t>‹#›</a:t>
            </a:fld>
            <a:endParaRPr lang="en-US" sz="1100" b="0" dirty="0">
              <a:solidFill>
                <a:schemeClr val="tx2"/>
              </a:solidFill>
            </a:endParaRPr>
          </a:p>
        </p:txBody>
      </p:sp>
    </p:spTree>
    <p:extLst>
      <p:ext uri="{BB962C8B-B14F-4D97-AF65-F5344CB8AC3E}">
        <p14:creationId xmlns:p14="http://schemas.microsoft.com/office/powerpoint/2010/main" val="40865360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with_8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508760"/>
            <a:ext cx="2103120" cy="2377440"/>
          </a:xfrm>
        </p:spPr>
        <p:txBody>
          <a:bodyPr/>
          <a:lstStyle>
            <a:lvl1pPr>
              <a:defRPr sz="2000"/>
            </a:lvl1pPr>
            <a:lvl2pPr marL="457200" indent="0">
              <a:buNone/>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2468880" y="1508760"/>
            <a:ext cx="2103120" cy="2377440"/>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9" name="Content Placeholder 8"/>
          <p:cNvSpPr>
            <a:spLocks noGrp="1"/>
          </p:cNvSpPr>
          <p:nvPr>
            <p:ph sz="quarter" idx="15"/>
          </p:nvPr>
        </p:nvSpPr>
        <p:spPr>
          <a:xfrm>
            <a:off x="228600" y="4038600"/>
            <a:ext cx="2103120" cy="2377440"/>
          </a:xfrm>
        </p:spPr>
        <p:txBody>
          <a:bodyPr/>
          <a:lstStyle>
            <a:lvl1pPr>
              <a:defRPr sz="2000"/>
            </a:lvl1pPr>
            <a:lvl2pPr>
              <a:defRPr sz="1800"/>
            </a:lvl2pPr>
          </a:lstStyle>
          <a:p>
            <a:pPr lvl="0"/>
            <a:r>
              <a:rPr lang="en-US" smtClean="0"/>
              <a:t>Click to edit Master text styles</a:t>
            </a:r>
          </a:p>
          <a:p>
            <a:pPr lvl="1"/>
            <a:r>
              <a:rPr lang="en-US" smtClean="0"/>
              <a:t>Second level</a:t>
            </a:r>
          </a:p>
        </p:txBody>
      </p:sp>
      <p:sp>
        <p:nvSpPr>
          <p:cNvPr id="11" name="Content Placeholder 10"/>
          <p:cNvSpPr>
            <a:spLocks noGrp="1"/>
          </p:cNvSpPr>
          <p:nvPr>
            <p:ph sz="quarter" idx="16"/>
          </p:nvPr>
        </p:nvSpPr>
        <p:spPr>
          <a:xfrm>
            <a:off x="2438400" y="4023360"/>
            <a:ext cx="2103120" cy="2377440"/>
          </a:xfrm>
        </p:spPr>
        <p:txBody>
          <a:bodyPr/>
          <a:lstStyle>
            <a:lvl1pPr>
              <a:defRPr sz="2000"/>
            </a:lvl1pPr>
            <a:lvl2pPr>
              <a:defRPr sz="1800"/>
            </a:lvl2pPr>
          </a:lstStyle>
          <a:p>
            <a:pPr lvl="0"/>
            <a:r>
              <a:rPr lang="en-US" smtClean="0"/>
              <a:t>Click to edit Master text styles</a:t>
            </a:r>
          </a:p>
          <a:p>
            <a:pPr lvl="1"/>
            <a:r>
              <a:rPr lang="en-US" smtClean="0"/>
              <a:t>Second level</a:t>
            </a:r>
          </a:p>
        </p:txBody>
      </p:sp>
      <p:sp>
        <p:nvSpPr>
          <p:cNvPr id="10" name="Content Placeholder 3"/>
          <p:cNvSpPr>
            <a:spLocks noGrp="1"/>
          </p:cNvSpPr>
          <p:nvPr>
            <p:ph sz="half" idx="17"/>
          </p:nvPr>
        </p:nvSpPr>
        <p:spPr>
          <a:xfrm>
            <a:off x="4648200" y="1508760"/>
            <a:ext cx="2103120" cy="2377440"/>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2" name="Content Placeholder 3"/>
          <p:cNvSpPr>
            <a:spLocks noGrp="1"/>
          </p:cNvSpPr>
          <p:nvPr>
            <p:ph sz="half" idx="18"/>
          </p:nvPr>
        </p:nvSpPr>
        <p:spPr>
          <a:xfrm>
            <a:off x="6842760" y="1508760"/>
            <a:ext cx="2103120" cy="2377440"/>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3" name="Content Placeholder 3"/>
          <p:cNvSpPr>
            <a:spLocks noGrp="1"/>
          </p:cNvSpPr>
          <p:nvPr>
            <p:ph sz="half" idx="19"/>
          </p:nvPr>
        </p:nvSpPr>
        <p:spPr>
          <a:xfrm>
            <a:off x="4648200" y="4023360"/>
            <a:ext cx="2103120" cy="2377440"/>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4" name="Content Placeholder 3"/>
          <p:cNvSpPr>
            <a:spLocks noGrp="1"/>
          </p:cNvSpPr>
          <p:nvPr>
            <p:ph sz="half" idx="20"/>
          </p:nvPr>
        </p:nvSpPr>
        <p:spPr>
          <a:xfrm>
            <a:off x="6842760" y="4023360"/>
            <a:ext cx="2103120" cy="2377440"/>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6" name="TextBox 15"/>
          <p:cNvSpPr txBox="1"/>
          <p:nvPr userDrawn="1"/>
        </p:nvSpPr>
        <p:spPr>
          <a:xfrm>
            <a:off x="0" y="6537960"/>
            <a:ext cx="1737360" cy="329184"/>
          </a:xfrm>
          <a:prstGeom prst="rect">
            <a:avLst/>
          </a:prstGeom>
          <a:noFill/>
        </p:spPr>
        <p:txBody>
          <a:bodyPr wrap="square" tIns="0" bIns="0" rtlCol="0" anchor="ctr">
            <a:noAutofit/>
          </a:bodyPr>
          <a:lstStyle/>
          <a:p>
            <a:pPr algn="l"/>
            <a:r>
              <a:rPr lang="en-US" sz="1000" b="1" dirty="0" smtClean="0">
                <a:solidFill>
                  <a:schemeClr val="tx2"/>
                </a:solidFill>
              </a:rPr>
              <a:t>Liberty</a:t>
            </a:r>
            <a:r>
              <a:rPr lang="en-US" sz="1000" b="1" baseline="0" dirty="0" smtClean="0">
                <a:solidFill>
                  <a:schemeClr val="tx2"/>
                </a:solidFill>
              </a:rPr>
              <a:t> Mutual Insurance</a:t>
            </a:r>
            <a:endParaRPr lang="en-US" sz="1000" b="1" dirty="0">
              <a:solidFill>
                <a:schemeClr val="tx2"/>
              </a:solidFill>
            </a:endParaRPr>
          </a:p>
        </p:txBody>
      </p:sp>
      <p:sp>
        <p:nvSpPr>
          <p:cNvPr id="17" name="TextBox 16"/>
          <p:cNvSpPr txBox="1"/>
          <p:nvPr userDrawn="1"/>
        </p:nvSpPr>
        <p:spPr>
          <a:xfrm>
            <a:off x="8610600" y="6605866"/>
            <a:ext cx="533400" cy="236219"/>
          </a:xfrm>
          <a:prstGeom prst="rect">
            <a:avLst/>
          </a:prstGeom>
          <a:noFill/>
        </p:spPr>
        <p:txBody>
          <a:bodyPr wrap="square" rtlCol="0">
            <a:spAutoFit/>
          </a:bodyPr>
          <a:lstStyle/>
          <a:p>
            <a:pPr algn="r"/>
            <a:fld id="{40E96C70-9752-4AF0-8E47-A4D40C3CEB77}" type="slidenum">
              <a:rPr lang="en-US" sz="1100" b="0" smtClean="0">
                <a:solidFill>
                  <a:schemeClr val="tx2"/>
                </a:solidFill>
              </a:rPr>
              <a:pPr algn="r"/>
              <a:t>‹#›</a:t>
            </a:fld>
            <a:endParaRPr lang="en-US" sz="1100" b="0" dirty="0">
              <a:solidFill>
                <a:schemeClr val="tx2"/>
              </a:solidFill>
            </a:endParaRPr>
          </a:p>
        </p:txBody>
      </p:sp>
    </p:spTree>
    <p:extLst>
      <p:ext uri="{BB962C8B-B14F-4D97-AF65-F5344CB8AC3E}">
        <p14:creationId xmlns:p14="http://schemas.microsoft.com/office/powerpoint/2010/main" val="381893157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320040" y="1143000"/>
            <a:ext cx="4114800" cy="593725"/>
          </a:xfrm>
          <a:solidFill>
            <a:srgbClr val="EAEAEA"/>
          </a:solidFill>
        </p:spPr>
        <p:txBody>
          <a:bodyPr anchor="ctr">
            <a:normAutofit/>
          </a:bodyPr>
          <a:lstStyle>
            <a:lvl1pPr marL="0" indent="0" algn="ctr">
              <a:buNone/>
              <a:defRPr sz="2000">
                <a:solidFill>
                  <a:schemeClr val="tx2"/>
                </a:solidFill>
                <a:latin typeface="Rockwell" pitchFamily="18" charset="0"/>
              </a:defRPr>
            </a:lvl1pPr>
          </a:lstStyle>
          <a:p>
            <a:pPr lvl="0"/>
            <a:r>
              <a:rPr lang="en-US" smtClean="0"/>
              <a:t>Click to edit Master text styles</a:t>
            </a:r>
          </a:p>
        </p:txBody>
      </p:sp>
      <p:sp>
        <p:nvSpPr>
          <p:cNvPr id="10" name="Text Placeholder 8"/>
          <p:cNvSpPr>
            <a:spLocks noGrp="1"/>
          </p:cNvSpPr>
          <p:nvPr>
            <p:ph type="body" sz="quarter" idx="15"/>
          </p:nvPr>
        </p:nvSpPr>
        <p:spPr>
          <a:xfrm>
            <a:off x="4709160" y="1143000"/>
            <a:ext cx="4114800" cy="593725"/>
          </a:xfrm>
          <a:solidFill>
            <a:srgbClr val="EAEAEA"/>
          </a:solidFill>
        </p:spPr>
        <p:txBody>
          <a:bodyPr anchor="ctr">
            <a:normAutofit/>
          </a:bodyPr>
          <a:lstStyle>
            <a:lvl1pPr marL="0" indent="0" algn="ctr">
              <a:buNone/>
              <a:defRPr sz="2000">
                <a:solidFill>
                  <a:schemeClr val="tx2"/>
                </a:solidFill>
                <a:latin typeface="Rockwell" pitchFamily="18" charset="0"/>
              </a:defRPr>
            </a:lvl1pPr>
          </a:lstStyle>
          <a:p>
            <a:pPr lvl="0"/>
            <a:r>
              <a:rPr lang="en-US" smtClean="0"/>
              <a:t>Click to edit Master text styles</a:t>
            </a:r>
          </a:p>
        </p:txBody>
      </p:sp>
      <p:sp>
        <p:nvSpPr>
          <p:cNvPr id="17" name="TextBox 16"/>
          <p:cNvSpPr txBox="1"/>
          <p:nvPr userDrawn="1"/>
        </p:nvSpPr>
        <p:spPr>
          <a:xfrm>
            <a:off x="0" y="6537960"/>
            <a:ext cx="1737360" cy="329184"/>
          </a:xfrm>
          <a:prstGeom prst="rect">
            <a:avLst/>
          </a:prstGeom>
          <a:noFill/>
        </p:spPr>
        <p:txBody>
          <a:bodyPr wrap="square" tIns="0" bIns="0" rtlCol="0" anchor="ctr">
            <a:noAutofit/>
          </a:bodyPr>
          <a:lstStyle/>
          <a:p>
            <a:pPr algn="l"/>
            <a:r>
              <a:rPr lang="en-US" sz="1000" b="1" dirty="0" smtClean="0">
                <a:solidFill>
                  <a:schemeClr val="tx2"/>
                </a:solidFill>
              </a:rPr>
              <a:t>Liberty</a:t>
            </a:r>
            <a:r>
              <a:rPr lang="en-US" sz="1000" b="1" baseline="0" dirty="0" smtClean="0">
                <a:solidFill>
                  <a:schemeClr val="tx2"/>
                </a:solidFill>
              </a:rPr>
              <a:t> Mutual Insurance</a:t>
            </a:r>
            <a:endParaRPr lang="en-US" sz="1000" b="1" dirty="0">
              <a:solidFill>
                <a:schemeClr val="tx2"/>
              </a:solidFill>
            </a:endParaRPr>
          </a:p>
        </p:txBody>
      </p:sp>
      <p:cxnSp>
        <p:nvCxnSpPr>
          <p:cNvPr id="13" name="Straight Connector 12"/>
          <p:cNvCxnSpPr/>
          <p:nvPr userDrawn="1"/>
        </p:nvCxnSpPr>
        <p:spPr>
          <a:xfrm>
            <a:off x="0" y="6090"/>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76200" y="48895"/>
            <a:ext cx="8991600" cy="941705"/>
          </a:xfrm>
        </p:spPr>
        <p:txBody>
          <a:bodyPr/>
          <a:lstStyle>
            <a:lvl1pPr>
              <a:defRPr b="1"/>
            </a:lvl1pPr>
          </a:lstStyle>
          <a:p>
            <a:r>
              <a:rPr lang="en-US" dirty="0" smtClean="0"/>
              <a:t>Click to Edit Master Title Style</a:t>
            </a:r>
            <a:endParaRPr lang="en-US" dirty="0"/>
          </a:p>
        </p:txBody>
      </p:sp>
      <p:sp>
        <p:nvSpPr>
          <p:cNvPr id="16" name="TextBox 15"/>
          <p:cNvSpPr txBox="1"/>
          <p:nvPr userDrawn="1"/>
        </p:nvSpPr>
        <p:spPr>
          <a:xfrm>
            <a:off x="8610600" y="6605866"/>
            <a:ext cx="533400" cy="236219"/>
          </a:xfrm>
          <a:prstGeom prst="rect">
            <a:avLst/>
          </a:prstGeom>
          <a:noFill/>
        </p:spPr>
        <p:txBody>
          <a:bodyPr wrap="square" rtlCol="0">
            <a:spAutoFit/>
          </a:bodyPr>
          <a:lstStyle/>
          <a:p>
            <a:pPr algn="r"/>
            <a:fld id="{40E96C70-9752-4AF0-8E47-A4D40C3CEB77}" type="slidenum">
              <a:rPr lang="en-US" sz="1100" b="0" smtClean="0">
                <a:solidFill>
                  <a:schemeClr val="tx2"/>
                </a:solidFill>
              </a:rPr>
              <a:pPr algn="r"/>
              <a:t>‹#›</a:t>
            </a:fld>
            <a:endParaRPr lang="en-US" sz="1100" b="0" dirty="0">
              <a:solidFill>
                <a:schemeClr val="tx2"/>
              </a:solidFill>
            </a:endParaRPr>
          </a:p>
        </p:txBody>
      </p:sp>
      <p:sp>
        <p:nvSpPr>
          <p:cNvPr id="4" name="Content Placeholder 3"/>
          <p:cNvSpPr>
            <a:spLocks noGrp="1"/>
          </p:cNvSpPr>
          <p:nvPr>
            <p:ph sz="quarter" idx="16"/>
          </p:nvPr>
        </p:nvSpPr>
        <p:spPr>
          <a:xfrm>
            <a:off x="320675" y="1874838"/>
            <a:ext cx="4114165" cy="4510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7"/>
          </p:nvPr>
        </p:nvSpPr>
        <p:spPr>
          <a:xfrm>
            <a:off x="4708525" y="1874838"/>
            <a:ext cx="4115435"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8039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228600" y="1143000"/>
            <a:ext cx="8686800" cy="5165725"/>
          </a:xfrm>
        </p:spPr>
        <p:txBody>
          <a:bodyPr/>
          <a:lstStyle/>
          <a:p>
            <a:r>
              <a:rPr lang="en-US" smtClean="0"/>
              <a:t>Click icon to add chart</a:t>
            </a:r>
            <a:endParaRPr lang="en-US"/>
          </a:p>
        </p:txBody>
      </p:sp>
      <p:sp>
        <p:nvSpPr>
          <p:cNvPr id="13" name="TextBox 12"/>
          <p:cNvSpPr txBox="1"/>
          <p:nvPr userDrawn="1"/>
        </p:nvSpPr>
        <p:spPr>
          <a:xfrm>
            <a:off x="0" y="6537960"/>
            <a:ext cx="1737360" cy="329184"/>
          </a:xfrm>
          <a:prstGeom prst="rect">
            <a:avLst/>
          </a:prstGeom>
          <a:noFill/>
        </p:spPr>
        <p:txBody>
          <a:bodyPr wrap="square" tIns="0" bIns="0" rtlCol="0" anchor="ctr">
            <a:noAutofit/>
          </a:bodyPr>
          <a:lstStyle/>
          <a:p>
            <a:pPr algn="l"/>
            <a:r>
              <a:rPr lang="en-US" sz="1000" b="1" dirty="0" smtClean="0">
                <a:solidFill>
                  <a:schemeClr val="tx2"/>
                </a:solidFill>
              </a:rPr>
              <a:t>Liberty</a:t>
            </a:r>
            <a:r>
              <a:rPr lang="en-US" sz="1000" b="1" baseline="0" dirty="0" smtClean="0">
                <a:solidFill>
                  <a:schemeClr val="tx2"/>
                </a:solidFill>
              </a:rPr>
              <a:t> Mutual Insurance</a:t>
            </a:r>
            <a:endParaRPr lang="en-US" sz="1000" b="1" dirty="0">
              <a:solidFill>
                <a:schemeClr val="tx2"/>
              </a:solidFill>
            </a:endParaRPr>
          </a:p>
        </p:txBody>
      </p:sp>
      <p:cxnSp>
        <p:nvCxnSpPr>
          <p:cNvPr id="9" name="Straight Connector 8"/>
          <p:cNvCxnSpPr/>
          <p:nvPr userDrawn="1"/>
        </p:nvCxnSpPr>
        <p:spPr>
          <a:xfrm>
            <a:off x="0" y="6090"/>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76200" y="48895"/>
            <a:ext cx="8991600" cy="941705"/>
          </a:xfrm>
        </p:spPr>
        <p:txBody>
          <a:bodyPr/>
          <a:lstStyle>
            <a:lvl1pPr>
              <a:defRPr b="1"/>
            </a:lvl1pPr>
          </a:lstStyle>
          <a:p>
            <a:r>
              <a:rPr lang="en-US" dirty="0" smtClean="0"/>
              <a:t>Click to Edit Master Title Style</a:t>
            </a:r>
            <a:endParaRPr lang="en-US" dirty="0"/>
          </a:p>
        </p:txBody>
      </p:sp>
      <p:sp>
        <p:nvSpPr>
          <p:cNvPr id="12" name="TextBox 11"/>
          <p:cNvSpPr txBox="1"/>
          <p:nvPr userDrawn="1"/>
        </p:nvSpPr>
        <p:spPr>
          <a:xfrm>
            <a:off x="8610600" y="6605866"/>
            <a:ext cx="533400" cy="236219"/>
          </a:xfrm>
          <a:prstGeom prst="rect">
            <a:avLst/>
          </a:prstGeom>
          <a:noFill/>
        </p:spPr>
        <p:txBody>
          <a:bodyPr wrap="square" rtlCol="0">
            <a:spAutoFit/>
          </a:bodyPr>
          <a:lstStyle/>
          <a:p>
            <a:pPr algn="r"/>
            <a:fld id="{40E96C70-9752-4AF0-8E47-A4D40C3CEB77}" type="slidenum">
              <a:rPr lang="en-US" sz="1100" b="0" smtClean="0">
                <a:solidFill>
                  <a:schemeClr val="tx2"/>
                </a:solidFill>
              </a:rPr>
              <a:pPr algn="r"/>
              <a:t>‹#›</a:t>
            </a:fld>
            <a:endParaRPr lang="en-US" sz="1100" b="0" dirty="0">
              <a:solidFill>
                <a:schemeClr val="tx2"/>
              </a:solidFill>
            </a:endParaRPr>
          </a:p>
        </p:txBody>
      </p:sp>
    </p:spTree>
    <p:extLst>
      <p:ext uri="{BB962C8B-B14F-4D97-AF65-F5344CB8AC3E}">
        <p14:creationId xmlns:p14="http://schemas.microsoft.com/office/powerpoint/2010/main" val="1519519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extBox 10"/>
          <p:cNvSpPr txBox="1"/>
          <p:nvPr userDrawn="1"/>
        </p:nvSpPr>
        <p:spPr>
          <a:xfrm>
            <a:off x="0" y="6537960"/>
            <a:ext cx="1737360" cy="329184"/>
          </a:xfrm>
          <a:prstGeom prst="rect">
            <a:avLst/>
          </a:prstGeom>
          <a:noFill/>
        </p:spPr>
        <p:txBody>
          <a:bodyPr wrap="square" tIns="0" bIns="0" rtlCol="0" anchor="ctr">
            <a:noAutofit/>
          </a:bodyPr>
          <a:lstStyle/>
          <a:p>
            <a:pPr algn="l"/>
            <a:r>
              <a:rPr lang="en-US" sz="1000" b="1" dirty="0" smtClean="0">
                <a:solidFill>
                  <a:schemeClr val="tx2"/>
                </a:solidFill>
              </a:rPr>
              <a:t>Liberty</a:t>
            </a:r>
            <a:r>
              <a:rPr lang="en-US" sz="1000" b="1" baseline="0" dirty="0" smtClean="0">
                <a:solidFill>
                  <a:schemeClr val="tx2"/>
                </a:solidFill>
              </a:rPr>
              <a:t> Mutual Insurance</a:t>
            </a:r>
            <a:endParaRPr lang="en-US" sz="1000" b="1" dirty="0">
              <a:solidFill>
                <a:schemeClr val="tx2"/>
              </a:solidFill>
            </a:endParaRPr>
          </a:p>
        </p:txBody>
      </p:sp>
      <p:cxnSp>
        <p:nvCxnSpPr>
          <p:cNvPr id="8" name="Straight Connector 7"/>
          <p:cNvCxnSpPr/>
          <p:nvPr userDrawn="1"/>
        </p:nvCxnSpPr>
        <p:spPr>
          <a:xfrm>
            <a:off x="0" y="6090"/>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76200" y="48895"/>
            <a:ext cx="8991600" cy="941705"/>
          </a:xfrm>
        </p:spPr>
        <p:txBody>
          <a:bodyPr/>
          <a:lstStyle>
            <a:lvl1pPr>
              <a:defRPr b="1"/>
            </a:lvl1pPr>
          </a:lstStyle>
          <a:p>
            <a:r>
              <a:rPr lang="en-US" dirty="0" smtClean="0"/>
              <a:t>Click to Edit Master Title Style</a:t>
            </a:r>
            <a:endParaRPr lang="en-US" dirty="0"/>
          </a:p>
        </p:txBody>
      </p:sp>
      <p:sp>
        <p:nvSpPr>
          <p:cNvPr id="12" name="TextBox 11"/>
          <p:cNvSpPr txBox="1"/>
          <p:nvPr userDrawn="1"/>
        </p:nvSpPr>
        <p:spPr>
          <a:xfrm>
            <a:off x="8610600" y="6605866"/>
            <a:ext cx="533400" cy="236219"/>
          </a:xfrm>
          <a:prstGeom prst="rect">
            <a:avLst/>
          </a:prstGeom>
          <a:noFill/>
        </p:spPr>
        <p:txBody>
          <a:bodyPr wrap="square" rtlCol="0">
            <a:spAutoFit/>
          </a:bodyPr>
          <a:lstStyle/>
          <a:p>
            <a:pPr algn="r"/>
            <a:fld id="{40E96C70-9752-4AF0-8E47-A4D40C3CEB77}" type="slidenum">
              <a:rPr lang="en-US" sz="1100" b="0" smtClean="0">
                <a:solidFill>
                  <a:schemeClr val="tx2"/>
                </a:solidFill>
              </a:rPr>
              <a:pPr algn="r"/>
              <a:t>‹#›</a:t>
            </a:fld>
            <a:endParaRPr lang="en-US" sz="1100" b="0" dirty="0">
              <a:solidFill>
                <a:schemeClr val="tx2"/>
              </a:solidFill>
            </a:endParaRPr>
          </a:p>
        </p:txBody>
      </p:sp>
    </p:spTree>
    <p:extLst>
      <p:ext uri="{BB962C8B-B14F-4D97-AF65-F5344CB8AC3E}">
        <p14:creationId xmlns:p14="http://schemas.microsoft.com/office/powerpoint/2010/main" val="6584041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TextBox 5"/>
          <p:cNvSpPr txBox="1"/>
          <p:nvPr userDrawn="1"/>
        </p:nvSpPr>
        <p:spPr>
          <a:xfrm>
            <a:off x="0" y="6537960"/>
            <a:ext cx="1737360" cy="329184"/>
          </a:xfrm>
          <a:prstGeom prst="rect">
            <a:avLst/>
          </a:prstGeom>
          <a:noFill/>
        </p:spPr>
        <p:txBody>
          <a:bodyPr wrap="square" tIns="0" bIns="0" rtlCol="0" anchor="ctr">
            <a:noAutofit/>
          </a:bodyPr>
          <a:lstStyle/>
          <a:p>
            <a:pPr algn="l"/>
            <a:r>
              <a:rPr lang="en-US" sz="1000" b="1" dirty="0" smtClean="0">
                <a:solidFill>
                  <a:schemeClr val="tx2"/>
                </a:solidFill>
              </a:rPr>
              <a:t>Liberty</a:t>
            </a:r>
            <a:r>
              <a:rPr lang="en-US" sz="1000" b="1" baseline="0" dirty="0" smtClean="0">
                <a:solidFill>
                  <a:schemeClr val="tx2"/>
                </a:solidFill>
              </a:rPr>
              <a:t> Mutual Insurance</a:t>
            </a:r>
            <a:endParaRPr lang="en-US" sz="1000" b="1" dirty="0">
              <a:solidFill>
                <a:schemeClr val="tx2"/>
              </a:solidFill>
            </a:endParaRPr>
          </a:p>
        </p:txBody>
      </p:sp>
      <p:sp>
        <p:nvSpPr>
          <p:cNvPr id="2" name="TextBox 1"/>
          <p:cNvSpPr txBox="1"/>
          <p:nvPr userDrawn="1"/>
        </p:nvSpPr>
        <p:spPr>
          <a:xfrm>
            <a:off x="8610600" y="6605866"/>
            <a:ext cx="533400" cy="236219"/>
          </a:xfrm>
          <a:prstGeom prst="rect">
            <a:avLst/>
          </a:prstGeom>
          <a:noFill/>
        </p:spPr>
        <p:txBody>
          <a:bodyPr wrap="square" rtlCol="0">
            <a:spAutoFit/>
          </a:bodyPr>
          <a:lstStyle/>
          <a:p>
            <a:pPr algn="r"/>
            <a:fld id="{40E96C70-9752-4AF0-8E47-A4D40C3CEB77}" type="slidenum">
              <a:rPr lang="en-US" sz="1100" b="0" smtClean="0">
                <a:solidFill>
                  <a:schemeClr val="tx2"/>
                </a:solidFill>
              </a:rPr>
              <a:pPr algn="r"/>
              <a:t>‹#›</a:t>
            </a:fld>
            <a:endParaRPr lang="en-US" sz="1100" b="0" dirty="0">
              <a:solidFill>
                <a:schemeClr val="tx2"/>
              </a:solidFill>
            </a:endParaRPr>
          </a:p>
        </p:txBody>
      </p:sp>
    </p:spTree>
    <p:extLst>
      <p:ext uri="{BB962C8B-B14F-4D97-AF65-F5344CB8AC3E}">
        <p14:creationId xmlns:p14="http://schemas.microsoft.com/office/powerpoint/2010/main" val="1751279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329410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Rectangle 2"/>
          <p:cNvSpPr>
            <a:spLocks noGrp="1" noChangeArrowheads="1"/>
          </p:cNvSpPr>
          <p:nvPr>
            <p:ph type="ctrTitle" hasCustomPrompt="1"/>
          </p:nvPr>
        </p:nvSpPr>
        <p:spPr>
          <a:xfrm>
            <a:off x="70103" y="4038600"/>
            <a:ext cx="8982456" cy="983964"/>
          </a:xfrm>
        </p:spPr>
        <p:txBody>
          <a:bodyPr anchor="b">
            <a:normAutofit/>
          </a:bodyPr>
          <a:lstStyle>
            <a:lvl1pPr algn="ctr">
              <a:defRPr sz="2800" baseline="0">
                <a:solidFill>
                  <a:schemeClr val="tx2"/>
                </a:solidFill>
                <a:latin typeface="Rockwell" pitchFamily="18" charset="0"/>
              </a:defRPr>
            </a:lvl1pPr>
          </a:lstStyle>
          <a:p>
            <a:pPr lvl="0"/>
            <a:r>
              <a:rPr lang="en-US" noProof="0" dirty="0" smtClean="0"/>
              <a:t>Click to Enter Section Title</a:t>
            </a:r>
          </a:p>
        </p:txBody>
      </p:sp>
      <p:sp>
        <p:nvSpPr>
          <p:cNvPr id="13" name="Rectangle 3"/>
          <p:cNvSpPr>
            <a:spLocks noGrp="1" noChangeArrowheads="1"/>
          </p:cNvSpPr>
          <p:nvPr>
            <p:ph type="subTitle" idx="1" hasCustomPrompt="1"/>
          </p:nvPr>
        </p:nvSpPr>
        <p:spPr>
          <a:xfrm>
            <a:off x="70104" y="5086128"/>
            <a:ext cx="8982456" cy="598392"/>
          </a:xfrm>
        </p:spPr>
        <p:txBody>
          <a:bodyPr>
            <a:normAutofit/>
          </a:bodyPr>
          <a:lstStyle>
            <a:lvl1pPr marL="0" indent="0" algn="ctr">
              <a:buFont typeface="Wingdings" pitchFamily="2" charset="2"/>
              <a:buNone/>
              <a:defRPr sz="2400">
                <a:solidFill>
                  <a:schemeClr val="accent2"/>
                </a:solidFill>
                <a:latin typeface="Rockwell" pitchFamily="18" charset="0"/>
              </a:defRPr>
            </a:lvl1pPr>
          </a:lstStyle>
          <a:p>
            <a:pPr lvl="0"/>
            <a:r>
              <a:rPr lang="en-US" noProof="0" dirty="0" smtClean="0"/>
              <a:t>Sub-Title </a:t>
            </a:r>
          </a:p>
        </p:txBody>
      </p:sp>
      <p:sp>
        <p:nvSpPr>
          <p:cNvPr id="16" name="Rectangle 15"/>
          <p:cNvSpPr/>
          <p:nvPr userDrawn="1"/>
        </p:nvSpPr>
        <p:spPr>
          <a:xfrm>
            <a:off x="0" y="-1"/>
            <a:ext cx="9144000" cy="16944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35689" y="0"/>
            <a:ext cx="1832111" cy="1162220"/>
          </a:xfrm>
          <a:prstGeom prst="rect">
            <a:avLst/>
          </a:prstGeom>
        </p:spPr>
      </p:pic>
      <p:cxnSp>
        <p:nvCxnSpPr>
          <p:cNvPr id="17" name="Straight Connector 16"/>
          <p:cNvCxnSpPr/>
          <p:nvPr userDrawn="1"/>
        </p:nvCxnSpPr>
        <p:spPr>
          <a:xfrm>
            <a:off x="0" y="169449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1" y="1704007"/>
            <a:ext cx="9141407" cy="1975104"/>
            <a:chOff x="-1" y="1704007"/>
            <a:chExt cx="9141407" cy="1975104"/>
          </a:xfrm>
        </p:grpSpPr>
        <p:pic>
          <p:nvPicPr>
            <p:cNvPr id="18" name="Picture 17"/>
            <p:cNvPicPr>
              <a:picLocks/>
            </p:cNvPicPr>
            <p:nvPr userDrawn="1"/>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t="1654" r="19644" b="20142"/>
            <a:stretch/>
          </p:blipFill>
          <p:spPr>
            <a:xfrm>
              <a:off x="6096454" y="1704007"/>
              <a:ext cx="3044952" cy="1975104"/>
            </a:xfrm>
            <a:prstGeom prst="rect">
              <a:avLst/>
            </a:prstGeom>
          </p:spPr>
        </p:pic>
        <p:pic>
          <p:nvPicPr>
            <p:cNvPr id="19" name="Picture 18"/>
            <p:cNvPicPr>
              <a:picLocks/>
            </p:cNvPicPr>
            <p:nvPr userDrawn="1"/>
          </p:nvPicPr>
          <p:blipFill rotWithShape="1">
            <a:blip r:embed="rId9" cstate="print">
              <a:extLst>
                <a:ext uri="{BEBA8EAE-BF5A-486C-A8C5-ECC9F3942E4B}">
                  <a14:imgProps xmlns:a14="http://schemas.microsoft.com/office/drawing/2010/main">
                    <a14:imgLayer r:embed="rId10">
                      <a14:imgEffect>
                        <a14:sharpenSoften amount="25000"/>
                      </a14:imgEffect>
                      <a14:imgEffect>
                        <a14:colorTemperature colorTemp="8800"/>
                      </a14:imgEffect>
                    </a14:imgLayer>
                  </a14:imgProps>
                </a:ext>
                <a:ext uri="{28A0092B-C50C-407E-A947-70E740481C1C}">
                  <a14:useLocalDpi xmlns:a14="http://schemas.microsoft.com/office/drawing/2010/main" val="0"/>
                </a:ext>
              </a:extLst>
            </a:blip>
            <a:srcRect l="11232" t="5468" r="11232" b="17738"/>
            <a:stretch/>
          </p:blipFill>
          <p:spPr>
            <a:xfrm>
              <a:off x="-1" y="1704007"/>
              <a:ext cx="3044952" cy="1975104"/>
            </a:xfrm>
            <a:prstGeom prst="rect">
              <a:avLst/>
            </a:prstGeom>
          </p:spPr>
        </p:pic>
        <p:pic>
          <p:nvPicPr>
            <p:cNvPr id="20" name="Picture 19"/>
            <p:cNvPicPr>
              <a:picLocks noChangeAspect="1"/>
            </p:cNvPicPr>
            <p:nvPr userDrawn="1"/>
          </p:nvPicPr>
          <p:blipFill rotWithShape="1">
            <a:blip r:embed="rId11" cstate="print">
              <a:extLst>
                <a:ext uri="{BEBA8EAE-BF5A-486C-A8C5-ECC9F3942E4B}">
                  <a14:imgProps xmlns:a14="http://schemas.microsoft.com/office/drawing/2010/main">
                    <a14:imgLayer r:embed="rId12">
                      <a14:imgEffect>
                        <a14:colorTemperature colorTemp="5900"/>
                      </a14:imgEffect>
                    </a14:imgLayer>
                  </a14:imgProps>
                </a:ext>
                <a:ext uri="{28A0092B-C50C-407E-A947-70E740481C1C}">
                  <a14:useLocalDpi xmlns:a14="http://schemas.microsoft.com/office/drawing/2010/main" val="0"/>
                </a:ext>
              </a:extLst>
            </a:blip>
            <a:srcRect l="19871" t="10307" r="27371" b="41104"/>
            <a:stretch/>
          </p:blipFill>
          <p:spPr>
            <a:xfrm>
              <a:off x="2962620" y="1704481"/>
              <a:ext cx="3216166" cy="1974630"/>
            </a:xfrm>
            <a:prstGeom prst="rect">
              <a:avLst/>
            </a:prstGeom>
          </p:spPr>
        </p:pic>
      </p:grpSp>
    </p:spTree>
    <p:extLst>
      <p:ext uri="{BB962C8B-B14F-4D97-AF65-F5344CB8AC3E}">
        <p14:creationId xmlns:p14="http://schemas.microsoft.com/office/powerpoint/2010/main" val="11582972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and Subtitle">
    <p:spTree>
      <p:nvGrpSpPr>
        <p:cNvPr id="1" name=""/>
        <p:cNvGrpSpPr/>
        <p:nvPr/>
      </p:nvGrpSpPr>
      <p:grpSpPr>
        <a:xfrm>
          <a:off x="0" y="0"/>
          <a:ext cx="0" cy="0"/>
          <a:chOff x="0" y="0"/>
          <a:chExt cx="0" cy="0"/>
        </a:xfrm>
      </p:grpSpPr>
      <p:sp>
        <p:nvSpPr>
          <p:cNvPr id="4115" name="Rectangle 19"/>
          <p:cNvSpPr>
            <a:spLocks noChangeArrowheads="1"/>
          </p:cNvSpPr>
          <p:nvPr/>
        </p:nvSpPr>
        <p:spPr bwMode="ltGray">
          <a:xfrm>
            <a:off x="0" y="0"/>
            <a:ext cx="9144000" cy="1284288"/>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3" name="Rectangle 17"/>
          <p:cNvSpPr>
            <a:spLocks noChangeArrowheads="1"/>
          </p:cNvSpPr>
          <p:nvPr/>
        </p:nvSpPr>
        <p:spPr bwMode="blackWhite">
          <a:xfrm flipV="1">
            <a:off x="196850" y="-28575"/>
            <a:ext cx="8712200" cy="2682875"/>
          </a:xfrm>
          <a:prstGeom prst="rect">
            <a:avLst/>
          </a:prstGeom>
          <a:solidFill>
            <a:schemeClr val="accent2"/>
          </a:solidFill>
          <a:ln>
            <a:noFill/>
          </a:ln>
          <a:effectLst/>
        </p:spPr>
        <p:txBody>
          <a:bodyPr rot="10800000" wrap="none" anchor="ctr"/>
          <a:lstStyle/>
          <a:p>
            <a:pPr>
              <a:tabLst>
                <a:tab pos="233363" algn="l"/>
              </a:tabLst>
            </a:pPr>
            <a:endParaRPr lang="en-US"/>
          </a:p>
        </p:txBody>
      </p:sp>
      <p:sp>
        <p:nvSpPr>
          <p:cNvPr id="4098" name="Rectangle 2"/>
          <p:cNvSpPr>
            <a:spLocks noGrp="1" noChangeArrowheads="1"/>
          </p:cNvSpPr>
          <p:nvPr>
            <p:ph type="ctrTitle"/>
          </p:nvPr>
        </p:nvSpPr>
        <p:spPr>
          <a:xfrm>
            <a:off x="762000" y="1104900"/>
            <a:ext cx="7620000" cy="1143000"/>
          </a:xfrm>
        </p:spPr>
        <p:txBody>
          <a:bodyPr/>
          <a:lstStyle>
            <a:lvl1pPr algn="ctr">
              <a:defRPr sz="40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371600" y="2895600"/>
            <a:ext cx="6400800" cy="1752600"/>
          </a:xfrm>
        </p:spPr>
        <p:txBody>
          <a:bodyPr/>
          <a:lstStyle>
            <a:lvl1pPr marL="0" indent="0" algn="ctr">
              <a:buFontTx/>
              <a:buNone/>
              <a:defRPr sz="2800"/>
            </a:lvl1pPr>
          </a:lstStyle>
          <a:p>
            <a:pPr lvl="0"/>
            <a:r>
              <a:rPr lang="en-US" noProof="0" smtClean="0"/>
              <a:t>Click to edit Master subtitle style</a:t>
            </a:r>
          </a:p>
        </p:txBody>
      </p:sp>
      <p:sp>
        <p:nvSpPr>
          <p:cNvPr id="4121" name="Rectangle 25"/>
          <p:cNvSpPr>
            <a:spLocks noChangeArrowheads="1"/>
          </p:cNvSpPr>
          <p:nvPr/>
        </p:nvSpPr>
        <p:spPr bwMode="ltGray">
          <a:xfrm flipV="1">
            <a:off x="196850" y="2570163"/>
            <a:ext cx="8712200" cy="84137"/>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tabLst>
                <a:tab pos="233363" algn="l"/>
              </a:tabLst>
            </a:pPr>
            <a:endParaRPr lang="en-US"/>
          </a:p>
        </p:txBody>
      </p:sp>
      <p:sp>
        <p:nvSpPr>
          <p:cNvPr id="4125" name="Text Box 29"/>
          <p:cNvSpPr txBox="1">
            <a:spLocks noChangeArrowheads="1"/>
          </p:cNvSpPr>
          <p:nvPr/>
        </p:nvSpPr>
        <p:spPr bwMode="gray">
          <a:xfrm>
            <a:off x="7559675" y="87313"/>
            <a:ext cx="1266825" cy="103187"/>
          </a:xfrm>
          <a:prstGeom prst="rect">
            <a:avLst/>
          </a:prstGeom>
          <a:noFill/>
          <a:ln>
            <a:noFill/>
          </a:ln>
          <a:effectLst/>
          <a:extLst>
            <a:ext uri="{909E8E84-426E-40DD-AFC4-6F175D3DCCD1}">
              <a14:hiddenFill xmlns:a14="http://schemas.microsoft.com/office/drawing/2010/main">
                <a:solidFill>
                  <a:srgbClr val="FF6414"/>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a:spcBef>
                <a:spcPct val="0"/>
              </a:spcBef>
              <a:tabLst>
                <a:tab pos="233363" algn="l"/>
              </a:tabLst>
              <a:defRPr>
                <a:solidFill>
                  <a:schemeClr val="tx1"/>
                </a:solidFill>
                <a:latin typeface="Arial" charset="0"/>
              </a:defRPr>
            </a:lvl1pPr>
            <a:lvl2pPr algn="l">
              <a:spcBef>
                <a:spcPct val="0"/>
              </a:spcBef>
              <a:tabLst>
                <a:tab pos="233363" algn="l"/>
              </a:tabLst>
              <a:defRPr>
                <a:solidFill>
                  <a:schemeClr val="tx1"/>
                </a:solidFill>
                <a:latin typeface="Arial" charset="0"/>
              </a:defRPr>
            </a:lvl2pPr>
            <a:lvl3pPr algn="l">
              <a:spcBef>
                <a:spcPct val="0"/>
              </a:spcBef>
              <a:tabLst>
                <a:tab pos="233363" algn="l"/>
              </a:tabLst>
              <a:defRPr>
                <a:solidFill>
                  <a:schemeClr val="tx1"/>
                </a:solidFill>
                <a:latin typeface="Arial" charset="0"/>
              </a:defRPr>
            </a:lvl3pPr>
            <a:lvl4pPr algn="l">
              <a:spcBef>
                <a:spcPct val="0"/>
              </a:spcBef>
              <a:tabLst>
                <a:tab pos="233363" algn="l"/>
              </a:tabLst>
              <a:defRPr>
                <a:solidFill>
                  <a:schemeClr val="tx1"/>
                </a:solidFill>
                <a:latin typeface="Arial" charset="0"/>
              </a:defRPr>
            </a:lvl4pPr>
            <a:lvl5pPr algn="l">
              <a:spcBef>
                <a:spcPct val="0"/>
              </a:spcBef>
              <a:tabLst>
                <a:tab pos="233363" algn="l"/>
              </a:tabLst>
              <a:defRPr>
                <a:solidFill>
                  <a:schemeClr val="tx1"/>
                </a:solidFill>
                <a:latin typeface="Arial" charset="0"/>
              </a:defRPr>
            </a:lvl5pPr>
            <a:lvl6pPr fontAlgn="base">
              <a:spcBef>
                <a:spcPct val="0"/>
              </a:spcBef>
              <a:spcAft>
                <a:spcPct val="0"/>
              </a:spcAft>
              <a:tabLst>
                <a:tab pos="233363" algn="l"/>
              </a:tabLst>
              <a:defRPr>
                <a:solidFill>
                  <a:schemeClr val="tx1"/>
                </a:solidFill>
                <a:latin typeface="Arial" charset="0"/>
              </a:defRPr>
            </a:lvl6pPr>
            <a:lvl7pPr fontAlgn="base">
              <a:spcBef>
                <a:spcPct val="0"/>
              </a:spcBef>
              <a:spcAft>
                <a:spcPct val="0"/>
              </a:spcAft>
              <a:tabLst>
                <a:tab pos="233363" algn="l"/>
              </a:tabLst>
              <a:defRPr>
                <a:solidFill>
                  <a:schemeClr val="tx1"/>
                </a:solidFill>
                <a:latin typeface="Arial" charset="0"/>
              </a:defRPr>
            </a:lvl7pPr>
            <a:lvl8pPr fontAlgn="base">
              <a:spcBef>
                <a:spcPct val="0"/>
              </a:spcBef>
              <a:spcAft>
                <a:spcPct val="0"/>
              </a:spcAft>
              <a:tabLst>
                <a:tab pos="233363" algn="l"/>
              </a:tabLst>
              <a:defRPr>
                <a:solidFill>
                  <a:schemeClr val="tx1"/>
                </a:solidFill>
                <a:latin typeface="Arial" charset="0"/>
              </a:defRPr>
            </a:lvl8pPr>
            <a:lvl9pPr fontAlgn="base">
              <a:spcBef>
                <a:spcPct val="0"/>
              </a:spcBef>
              <a:spcAft>
                <a:spcPct val="0"/>
              </a:spcAft>
              <a:tabLst>
                <a:tab pos="233363" algn="l"/>
              </a:tabLst>
              <a:defRPr>
                <a:solidFill>
                  <a:schemeClr val="tx1"/>
                </a:solidFill>
                <a:latin typeface="Arial" charset="0"/>
              </a:defRPr>
            </a:lvl9pPr>
          </a:lstStyle>
          <a:p>
            <a:pPr>
              <a:spcBef>
                <a:spcPct val="50000"/>
              </a:spcBef>
            </a:pPr>
            <a:r>
              <a:rPr lang="en-US" sz="800">
                <a:solidFill>
                  <a:schemeClr val="tx2"/>
                </a:solidFill>
              </a:rPr>
              <a:t>Proprietary and Confidential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0425" y="6269355"/>
            <a:ext cx="1828800" cy="472440"/>
          </a:xfrm>
          <a:prstGeom prst="rect">
            <a:avLst/>
          </a:prstGeom>
        </p:spPr>
      </p:pic>
      <p:sp>
        <p:nvSpPr>
          <p:cNvPr id="9" name="Text Box 6"/>
          <p:cNvSpPr txBox="1">
            <a:spLocks noChangeArrowheads="1"/>
          </p:cNvSpPr>
          <p:nvPr userDrawn="1"/>
        </p:nvSpPr>
        <p:spPr bwMode="auto">
          <a:xfrm>
            <a:off x="501650" y="5623038"/>
            <a:ext cx="8407400" cy="401638"/>
          </a:xfrm>
          <a:prstGeom prst="rect">
            <a:avLst/>
          </a:prstGeom>
          <a:noFill/>
          <a:ln>
            <a:noFill/>
          </a:ln>
          <a:effectLst/>
          <a:extLst>
            <a:ext uri="{909E8E84-426E-40DD-AFC4-6F175D3DCCD1}">
              <a14:hiddenFill xmlns:a14="http://schemas.microsoft.com/office/drawing/2010/main">
                <a:solidFill>
                  <a:srgbClr val="FF6414"/>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1pPr>
            <a:lvl2pPr marL="4572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2pPr>
            <a:lvl3pPr marL="9144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3pPr>
            <a:lvl4pPr marL="13716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4pPr>
            <a:lvl5pPr marL="1828800" algn="ctr" rtl="0" eaLnBrk="0" fontAlgn="base" hangingPunct="0">
              <a:lnSpc>
                <a:spcPct val="85000"/>
              </a:lnSpc>
              <a:spcBef>
                <a:spcPct val="50000"/>
              </a:spcBef>
              <a:spcAft>
                <a:spcPct val="0"/>
              </a:spcAft>
              <a:defRPr sz="2000" kern="1200">
                <a:solidFill>
                  <a:srgbClr val="000000"/>
                </a:solidFill>
                <a:latin typeface="Arial" charset="0"/>
                <a:ea typeface="+mn-ea"/>
                <a:cs typeface="Arial" charset="0"/>
              </a:defRPr>
            </a:lvl5pPr>
            <a:lvl6pPr marL="2286000" algn="l" defTabSz="914400" rtl="0" eaLnBrk="1" latinLnBrk="0" hangingPunct="1">
              <a:defRPr sz="2000" kern="1200">
                <a:solidFill>
                  <a:srgbClr val="000000"/>
                </a:solidFill>
                <a:latin typeface="Arial" charset="0"/>
                <a:ea typeface="+mn-ea"/>
                <a:cs typeface="Arial" charset="0"/>
              </a:defRPr>
            </a:lvl6pPr>
            <a:lvl7pPr marL="2743200" algn="l" defTabSz="914400" rtl="0" eaLnBrk="1" latinLnBrk="0" hangingPunct="1">
              <a:defRPr sz="2000" kern="1200">
                <a:solidFill>
                  <a:srgbClr val="000000"/>
                </a:solidFill>
                <a:latin typeface="Arial" charset="0"/>
                <a:ea typeface="+mn-ea"/>
                <a:cs typeface="Arial" charset="0"/>
              </a:defRPr>
            </a:lvl7pPr>
            <a:lvl8pPr marL="3200400" algn="l" defTabSz="914400" rtl="0" eaLnBrk="1" latinLnBrk="0" hangingPunct="1">
              <a:defRPr sz="2000" kern="1200">
                <a:solidFill>
                  <a:srgbClr val="000000"/>
                </a:solidFill>
                <a:latin typeface="Arial" charset="0"/>
                <a:ea typeface="+mn-ea"/>
                <a:cs typeface="Arial" charset="0"/>
              </a:defRPr>
            </a:lvl8pPr>
            <a:lvl9pPr marL="3657600" algn="l" defTabSz="914400" rtl="0" eaLnBrk="1" latinLnBrk="0" hangingPunct="1">
              <a:defRPr sz="2000" kern="1200">
                <a:solidFill>
                  <a:srgbClr val="000000"/>
                </a:solidFill>
                <a:latin typeface="Arial" charset="0"/>
                <a:ea typeface="+mn-ea"/>
                <a:cs typeface="Arial" charset="0"/>
              </a:defRPr>
            </a:lvl9pPr>
          </a:lstStyle>
          <a:p>
            <a:pPr algn="ctr">
              <a:spcBef>
                <a:spcPct val="50000"/>
              </a:spcBef>
            </a:pPr>
            <a:r>
              <a:rPr lang="en-US" sz="800" i="1" dirty="0">
                <a:solidFill>
                  <a:srgbClr val="000000"/>
                </a:solidFill>
              </a:rPr>
              <a:t>"Our loss control service is advisory only. We assume no responsibility for management or control of customer safety activities nor for implementation of recommended corrective measures. This presentation is based on information supplied by the customer and/or observations of conditions and practices at the time of the consultation.  We have not tried to identify all hazards. We do not warrant that requirements of any federal, state, or local law, regulation or ordinance have or have not been met.”</a:t>
            </a:r>
            <a:r>
              <a:rPr lang="en-US" sz="800" dirty="0">
                <a:solidFill>
                  <a:srgbClr val="000000"/>
                </a:solidFill>
              </a:rPr>
              <a:t> </a:t>
            </a:r>
            <a:endParaRPr lang="en-US" dirty="0">
              <a:solidFill>
                <a:srgbClr val="000000"/>
              </a:solidFill>
            </a:endParaRPr>
          </a:p>
        </p:txBody>
      </p:sp>
      <p:pic>
        <p:nvPicPr>
          <p:cNvPr id="10" name="Picture 4" descr="Large LM logo"/>
          <p:cNvPicPr>
            <a:picLocks noChangeAspect="1" noChangeArrowheads="1"/>
          </p:cNvPicPr>
          <p:nvPr userDrawn="1"/>
        </p:nvPicPr>
        <p:blipFill>
          <a:blip r:embed="rId3">
            <a:extLst>
              <a:ext uri="{28A0092B-C50C-407E-A947-70E740481C1C}">
                <a14:useLocalDpi xmlns:a14="http://schemas.microsoft.com/office/drawing/2010/main" val="0"/>
              </a:ext>
            </a:extLst>
          </a:blip>
          <a:srcRect l="-597" t="25043" r="40984" b="19476"/>
          <a:stretch>
            <a:fillRect/>
          </a:stretch>
        </p:blipFill>
        <p:spPr bwMode="auto">
          <a:xfrm>
            <a:off x="4774745" y="6269355"/>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2328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28613"/>
            <a:ext cx="7848600" cy="8651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799" y="1438275"/>
            <a:ext cx="7844971" cy="4788354"/>
          </a:xfrm>
        </p:spPr>
        <p:txBody>
          <a:bodyPr/>
          <a:lstStyle/>
          <a:p>
            <a:r>
              <a:rPr lang="en-US" smtClean="0"/>
              <a:t>Click icon to add table</a:t>
            </a:r>
            <a:endParaRPr lang="en-US"/>
          </a:p>
        </p:txBody>
      </p:sp>
    </p:spTree>
    <p:extLst>
      <p:ext uri="{BB962C8B-B14F-4D97-AF65-F5344CB8AC3E}">
        <p14:creationId xmlns:p14="http://schemas.microsoft.com/office/powerpoint/2010/main" val="3813373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28613"/>
            <a:ext cx="7848600" cy="8651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438275"/>
            <a:ext cx="38481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438275"/>
            <a:ext cx="38481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1121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28613"/>
            <a:ext cx="7848600" cy="86518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066799" y="1438275"/>
            <a:ext cx="7844971" cy="4788354"/>
          </a:xfrm>
        </p:spPr>
        <p:txBody>
          <a:bodyPr/>
          <a:lstStyle/>
          <a:p>
            <a:r>
              <a:rPr lang="en-US" smtClean="0"/>
              <a:t>Click icon to add chart</a:t>
            </a:r>
            <a:endParaRPr lang="en-US"/>
          </a:p>
        </p:txBody>
      </p:sp>
    </p:spTree>
    <p:extLst>
      <p:ext uri="{BB962C8B-B14F-4D97-AF65-F5344CB8AC3E}">
        <p14:creationId xmlns:p14="http://schemas.microsoft.com/office/powerpoint/2010/main" val="4283594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103313" y="1378858"/>
            <a:ext cx="7772400" cy="23803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5"/>
          <p:cNvSpPr>
            <a:spLocks noGrp="1"/>
          </p:cNvSpPr>
          <p:nvPr>
            <p:ph sz="quarter" idx="11"/>
          </p:nvPr>
        </p:nvSpPr>
        <p:spPr>
          <a:xfrm>
            <a:off x="1103538" y="3817939"/>
            <a:ext cx="7772400" cy="242320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02574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2"/>
            </p:custDataLst>
            <p:extLst>
              <p:ext uri="{D42A27DB-BD31-4B8C-83A1-F6EECF244321}">
                <p14:modId xmlns:p14="http://schemas.microsoft.com/office/powerpoint/2010/main" val="5245819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userDrawn="1">
            <p:ph type="title" hasCustomPrompt="1"/>
          </p:nvPr>
        </p:nvSpPr>
        <p:spPr>
          <a:xfrm>
            <a:off x="76200" y="48895"/>
            <a:ext cx="8991600" cy="941705"/>
          </a:xfrm>
        </p:spPr>
        <p:txBody>
          <a:bodyPr/>
          <a:lstStyle>
            <a:lvl1pPr>
              <a:defRPr b="1"/>
            </a:lvl1pPr>
          </a:lstStyle>
          <a:p>
            <a:r>
              <a:rPr lang="en-US" dirty="0" smtClean="0"/>
              <a:t>Click to Edit Master Title Style</a:t>
            </a:r>
            <a:endParaRPr lang="en-US" dirty="0"/>
          </a:p>
        </p:txBody>
      </p:sp>
      <p:sp>
        <p:nvSpPr>
          <p:cNvPr id="12" name="TextBox 11"/>
          <p:cNvSpPr txBox="1"/>
          <p:nvPr userDrawn="1"/>
        </p:nvSpPr>
        <p:spPr>
          <a:xfrm>
            <a:off x="0" y="6537960"/>
            <a:ext cx="1737360" cy="329184"/>
          </a:xfrm>
          <a:prstGeom prst="rect">
            <a:avLst/>
          </a:prstGeom>
          <a:noFill/>
        </p:spPr>
        <p:txBody>
          <a:bodyPr wrap="square" tIns="0" bIns="0" rtlCol="0" anchor="ctr">
            <a:noAutofit/>
          </a:bodyPr>
          <a:lstStyle/>
          <a:p>
            <a:pPr algn="l"/>
            <a:r>
              <a:rPr lang="en-US" sz="1000" b="1" dirty="0" smtClean="0">
                <a:solidFill>
                  <a:schemeClr val="tx2"/>
                </a:solidFill>
              </a:rPr>
              <a:t>Liberty</a:t>
            </a:r>
            <a:r>
              <a:rPr lang="en-US" sz="1000" b="1" baseline="0" dirty="0" smtClean="0">
                <a:solidFill>
                  <a:schemeClr val="tx2"/>
                </a:solidFill>
              </a:rPr>
              <a:t> Mutual Insurance</a:t>
            </a:r>
            <a:endParaRPr lang="en-US" sz="1000" b="1" dirty="0">
              <a:solidFill>
                <a:schemeClr val="tx2"/>
              </a:solidFill>
            </a:endParaRPr>
          </a:p>
        </p:txBody>
      </p:sp>
      <p:cxnSp>
        <p:nvCxnSpPr>
          <p:cNvPr id="13" name="Straight Connector 12"/>
          <p:cNvCxnSpPr/>
          <p:nvPr userDrawn="1"/>
        </p:nvCxnSpPr>
        <p:spPr>
          <a:xfrm>
            <a:off x="0" y="6090"/>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8610600" y="6605866"/>
            <a:ext cx="533400" cy="236219"/>
          </a:xfrm>
          <a:prstGeom prst="rect">
            <a:avLst/>
          </a:prstGeom>
          <a:noFill/>
        </p:spPr>
        <p:txBody>
          <a:bodyPr wrap="square" rtlCol="0">
            <a:spAutoFit/>
          </a:bodyPr>
          <a:lstStyle/>
          <a:p>
            <a:pPr algn="r"/>
            <a:fld id="{40E96C70-9752-4AF0-8E47-A4D40C3CEB77}" type="slidenum">
              <a:rPr lang="en-US" sz="1100" b="0" smtClean="0">
                <a:solidFill>
                  <a:schemeClr val="tx2"/>
                </a:solidFill>
              </a:rPr>
              <a:pPr algn="r"/>
              <a:t>‹#›</a:t>
            </a:fld>
            <a:endParaRPr lang="en-US" sz="1100" b="0" dirty="0">
              <a:solidFill>
                <a:schemeClr val="tx2"/>
              </a:solidFill>
            </a:endParaRPr>
          </a:p>
        </p:txBody>
      </p:sp>
      <p:sp>
        <p:nvSpPr>
          <p:cNvPr id="4" name="Content Placeholder 3"/>
          <p:cNvSpPr>
            <a:spLocks noGrp="1"/>
          </p:cNvSpPr>
          <p:nvPr>
            <p:ph sz="quarter" idx="14"/>
          </p:nvPr>
        </p:nvSpPr>
        <p:spPr>
          <a:xfrm>
            <a:off x="76200" y="1153510"/>
            <a:ext cx="8991600" cy="51710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70836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Photo_1">
    <p:spTree>
      <p:nvGrpSpPr>
        <p:cNvPr id="1" name=""/>
        <p:cNvGrpSpPr/>
        <p:nvPr/>
      </p:nvGrpSpPr>
      <p:grpSpPr>
        <a:xfrm>
          <a:off x="0" y="0"/>
          <a:ext cx="0" cy="0"/>
          <a:chOff x="0" y="0"/>
          <a:chExt cx="0" cy="0"/>
        </a:xfrm>
      </p:grpSpPr>
      <p:grpSp>
        <p:nvGrpSpPr>
          <p:cNvPr id="13" name="Group 12"/>
          <p:cNvGrpSpPr/>
          <p:nvPr userDrawn="1"/>
        </p:nvGrpSpPr>
        <p:grpSpPr>
          <a:xfrm>
            <a:off x="4161601" y="5791200"/>
            <a:ext cx="4979805" cy="1075943"/>
            <a:chOff x="-1" y="1704007"/>
            <a:chExt cx="9141407" cy="1975104"/>
          </a:xfrm>
        </p:grpSpPr>
        <p:pic>
          <p:nvPicPr>
            <p:cNvPr id="15" name="Picture 14"/>
            <p:cNvPicPr>
              <a:picLocks/>
            </p:cNvPicPr>
            <p:nvPr userDrawn="1"/>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1654" r="19644" b="20142"/>
            <a:stretch/>
          </p:blipFill>
          <p:spPr>
            <a:xfrm>
              <a:off x="6096454" y="1704007"/>
              <a:ext cx="3044952" cy="1975104"/>
            </a:xfrm>
            <a:prstGeom prst="rect">
              <a:avLst/>
            </a:prstGeom>
          </p:spPr>
        </p:pic>
        <p:pic>
          <p:nvPicPr>
            <p:cNvPr id="16" name="Picture 15"/>
            <p:cNvPicPr>
              <a:picLocks/>
            </p:cNvPicPr>
            <p:nvPr userDrawn="1"/>
          </p:nvPicPr>
          <p:blipFill rotWithShape="1">
            <a:blip r:embed="rId6" cstate="print">
              <a:extLst>
                <a:ext uri="{BEBA8EAE-BF5A-486C-A8C5-ECC9F3942E4B}">
                  <a14:imgProps xmlns:a14="http://schemas.microsoft.com/office/drawing/2010/main">
                    <a14:imgLayer r:embed="rId7">
                      <a14:imgEffect>
                        <a14:sharpenSoften amount="25000"/>
                      </a14:imgEffect>
                      <a14:imgEffect>
                        <a14:colorTemperature colorTemp="8800"/>
                      </a14:imgEffect>
                    </a14:imgLayer>
                  </a14:imgProps>
                </a:ext>
                <a:ext uri="{28A0092B-C50C-407E-A947-70E740481C1C}">
                  <a14:useLocalDpi xmlns:a14="http://schemas.microsoft.com/office/drawing/2010/main" val="0"/>
                </a:ext>
              </a:extLst>
            </a:blip>
            <a:srcRect l="11232" t="5468" r="11232" b="17738"/>
            <a:stretch/>
          </p:blipFill>
          <p:spPr>
            <a:xfrm>
              <a:off x="-1" y="1704007"/>
              <a:ext cx="3044952" cy="1975104"/>
            </a:xfrm>
            <a:prstGeom prst="rect">
              <a:avLst/>
            </a:prstGeom>
          </p:spPr>
        </p:pic>
        <p:pic>
          <p:nvPicPr>
            <p:cNvPr id="18" name="Picture 17"/>
            <p:cNvPicPr>
              <a:picLocks noChangeAspect="1"/>
            </p:cNvPicPr>
            <p:nvPr userDrawn="1"/>
          </p:nvPicPr>
          <p:blipFill rotWithShape="1">
            <a:blip r:embed="rId8" cstate="print">
              <a:extLst>
                <a:ext uri="{BEBA8EAE-BF5A-486C-A8C5-ECC9F3942E4B}">
                  <a14:imgProps xmlns:a14="http://schemas.microsoft.com/office/drawing/2010/main">
                    <a14:imgLayer r:embed="rId9">
                      <a14:imgEffect>
                        <a14:colorTemperature colorTemp="5900"/>
                      </a14:imgEffect>
                    </a14:imgLayer>
                  </a14:imgProps>
                </a:ext>
                <a:ext uri="{28A0092B-C50C-407E-A947-70E740481C1C}">
                  <a14:useLocalDpi xmlns:a14="http://schemas.microsoft.com/office/drawing/2010/main" val="0"/>
                </a:ext>
              </a:extLst>
            </a:blip>
            <a:srcRect l="19871" t="10307" r="27371" b="41104"/>
            <a:stretch/>
          </p:blipFill>
          <p:spPr>
            <a:xfrm>
              <a:off x="2962620" y="1704481"/>
              <a:ext cx="3216166" cy="1974630"/>
            </a:xfrm>
            <a:prstGeom prst="rect">
              <a:avLst/>
            </a:prstGeom>
          </p:spPr>
        </p:pic>
      </p:grpSp>
      <p:graphicFrame>
        <p:nvGraphicFramePr>
          <p:cNvPr id="11" name="Object 10" hidden="1"/>
          <p:cNvGraphicFramePr>
            <a:graphicFrameLocks noChangeAspect="1"/>
          </p:cNvGraphicFramePr>
          <p:nvPr userDrawn="1">
            <p:custDataLst>
              <p:tags r:id="rId2"/>
            </p:custDataLst>
            <p:extLst>
              <p:ext uri="{D42A27DB-BD31-4B8C-83A1-F6EECF244321}">
                <p14:modId xmlns:p14="http://schemas.microsoft.com/office/powerpoint/2010/main" val="8517751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2"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cxnSp>
        <p:nvCxnSpPr>
          <p:cNvPr id="7" name="Straight Connector 6"/>
          <p:cNvCxnSpPr/>
          <p:nvPr userDrawn="1"/>
        </p:nvCxnSpPr>
        <p:spPr>
          <a:xfrm>
            <a:off x="0" y="6090"/>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537960"/>
            <a:ext cx="1737360" cy="329184"/>
          </a:xfrm>
          <a:prstGeom prst="rect">
            <a:avLst/>
          </a:prstGeom>
          <a:noFill/>
        </p:spPr>
        <p:txBody>
          <a:bodyPr wrap="square" tIns="0" bIns="0" rtlCol="0" anchor="ctr">
            <a:noAutofit/>
          </a:bodyPr>
          <a:lstStyle/>
          <a:p>
            <a:pPr algn="l"/>
            <a:r>
              <a:rPr lang="en-US" sz="1000" b="1" dirty="0" smtClean="0">
                <a:solidFill>
                  <a:schemeClr val="tx2"/>
                </a:solidFill>
              </a:rPr>
              <a:t>Liberty</a:t>
            </a:r>
            <a:r>
              <a:rPr lang="en-US" sz="1000" b="1" baseline="0" dirty="0" smtClean="0">
                <a:solidFill>
                  <a:schemeClr val="tx2"/>
                </a:solidFill>
              </a:rPr>
              <a:t> Mutual Insurance</a:t>
            </a:r>
            <a:endParaRPr lang="en-US" sz="1000" b="1" dirty="0">
              <a:solidFill>
                <a:schemeClr val="tx2"/>
              </a:solidFill>
            </a:endParaRPr>
          </a:p>
        </p:txBody>
      </p:sp>
      <p:sp>
        <p:nvSpPr>
          <p:cNvPr id="17" name="Title 1"/>
          <p:cNvSpPr>
            <a:spLocks noGrp="1"/>
          </p:cNvSpPr>
          <p:nvPr>
            <p:ph type="title" hasCustomPrompt="1"/>
          </p:nvPr>
        </p:nvSpPr>
        <p:spPr>
          <a:xfrm>
            <a:off x="76200" y="48895"/>
            <a:ext cx="8991600" cy="941705"/>
          </a:xfrm>
        </p:spPr>
        <p:txBody>
          <a:bodyPr/>
          <a:lstStyle>
            <a:lvl1pPr>
              <a:defRPr b="1"/>
            </a:lvl1pPr>
          </a:lstStyle>
          <a:p>
            <a:r>
              <a:rPr lang="en-US" dirty="0" smtClean="0"/>
              <a:t>Click to Edit Master Title Style</a:t>
            </a:r>
            <a:endParaRPr lang="en-US" dirty="0"/>
          </a:p>
        </p:txBody>
      </p:sp>
      <p:cxnSp>
        <p:nvCxnSpPr>
          <p:cNvPr id="6" name="Straight Connector 5"/>
          <p:cNvCxnSpPr/>
          <p:nvPr userDrawn="1"/>
        </p:nvCxnSpPr>
        <p:spPr>
          <a:xfrm flipH="1">
            <a:off x="0" y="5791200"/>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8610600" y="6605866"/>
            <a:ext cx="533400" cy="236219"/>
          </a:xfrm>
          <a:prstGeom prst="rect">
            <a:avLst/>
          </a:prstGeom>
          <a:noFill/>
        </p:spPr>
        <p:txBody>
          <a:bodyPr wrap="square" rtlCol="0">
            <a:spAutoFit/>
          </a:bodyPr>
          <a:lstStyle/>
          <a:p>
            <a:pPr algn="r"/>
            <a:fld id="{40E96C70-9752-4AF0-8E47-A4D40C3CEB77}" type="slidenum">
              <a:rPr lang="en-US" sz="1100" b="0" smtClean="0">
                <a:solidFill>
                  <a:schemeClr val="tx2"/>
                </a:solidFill>
              </a:rPr>
              <a:pPr algn="r"/>
              <a:t>‹#›</a:t>
            </a:fld>
            <a:endParaRPr lang="en-US" sz="1100" b="0" dirty="0">
              <a:solidFill>
                <a:schemeClr val="tx2"/>
              </a:solidFill>
            </a:endParaRPr>
          </a:p>
        </p:txBody>
      </p:sp>
      <p:sp>
        <p:nvSpPr>
          <p:cNvPr id="3" name="Content Placeholder 2"/>
          <p:cNvSpPr>
            <a:spLocks noGrp="1"/>
          </p:cNvSpPr>
          <p:nvPr>
            <p:ph sz="quarter" idx="14"/>
          </p:nvPr>
        </p:nvSpPr>
        <p:spPr>
          <a:xfrm>
            <a:off x="76200" y="1143000"/>
            <a:ext cx="8991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9818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Photo_2">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2"/>
            </p:custDataLst>
            <p:extLst>
              <p:ext uri="{D42A27DB-BD31-4B8C-83A1-F6EECF244321}">
                <p14:modId xmlns:p14="http://schemas.microsoft.com/office/powerpoint/2010/main" val="13396668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3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TextBox 11"/>
          <p:cNvSpPr txBox="1"/>
          <p:nvPr userDrawn="1"/>
        </p:nvSpPr>
        <p:spPr>
          <a:xfrm>
            <a:off x="0" y="6537960"/>
            <a:ext cx="1737360" cy="329184"/>
          </a:xfrm>
          <a:prstGeom prst="rect">
            <a:avLst/>
          </a:prstGeom>
          <a:noFill/>
        </p:spPr>
        <p:txBody>
          <a:bodyPr wrap="square" tIns="0" bIns="0" rtlCol="0" anchor="ctr">
            <a:noAutofit/>
          </a:bodyPr>
          <a:lstStyle/>
          <a:p>
            <a:pPr algn="l"/>
            <a:r>
              <a:rPr lang="en-US" sz="1000" b="1" dirty="0" smtClean="0">
                <a:solidFill>
                  <a:schemeClr val="tx2"/>
                </a:solidFill>
              </a:rPr>
              <a:t>Liberty</a:t>
            </a:r>
            <a:r>
              <a:rPr lang="en-US" sz="1000" b="1" baseline="0" dirty="0" smtClean="0">
                <a:solidFill>
                  <a:schemeClr val="tx2"/>
                </a:solidFill>
              </a:rPr>
              <a:t> Mutual Insurance</a:t>
            </a:r>
            <a:endParaRPr lang="en-US" sz="1000" b="1" dirty="0">
              <a:solidFill>
                <a:schemeClr val="tx2"/>
              </a:solidFill>
            </a:endParaRPr>
          </a:p>
        </p:txBody>
      </p:sp>
      <p:cxnSp>
        <p:nvCxnSpPr>
          <p:cNvPr id="13" name="Straight Connector 12"/>
          <p:cNvCxnSpPr/>
          <p:nvPr userDrawn="1"/>
        </p:nvCxnSpPr>
        <p:spPr>
          <a:xfrm>
            <a:off x="0" y="6090"/>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hasCustomPrompt="1"/>
          </p:nvPr>
        </p:nvSpPr>
        <p:spPr>
          <a:xfrm>
            <a:off x="1905000" y="48895"/>
            <a:ext cx="7162800" cy="941705"/>
          </a:xfrm>
        </p:spPr>
        <p:txBody>
          <a:bodyPr/>
          <a:lstStyle>
            <a:lvl1pPr>
              <a:defRPr b="1"/>
            </a:lvl1pPr>
          </a:lstStyle>
          <a:p>
            <a:r>
              <a:rPr lang="en-US" dirty="0" smtClean="0"/>
              <a:t>Click to Edit Master Title Style</a:t>
            </a:r>
            <a:endParaRPr lang="en-US" dirty="0"/>
          </a:p>
        </p:txBody>
      </p:sp>
      <p:sp>
        <p:nvSpPr>
          <p:cNvPr id="15" name="TextBox 14"/>
          <p:cNvSpPr txBox="1"/>
          <p:nvPr userDrawn="1"/>
        </p:nvSpPr>
        <p:spPr>
          <a:xfrm>
            <a:off x="8610600" y="6605866"/>
            <a:ext cx="533400" cy="236219"/>
          </a:xfrm>
          <a:prstGeom prst="rect">
            <a:avLst/>
          </a:prstGeom>
          <a:noFill/>
        </p:spPr>
        <p:txBody>
          <a:bodyPr wrap="square" rtlCol="0">
            <a:spAutoFit/>
          </a:bodyPr>
          <a:lstStyle/>
          <a:p>
            <a:pPr algn="r"/>
            <a:fld id="{40E96C70-9752-4AF0-8E47-A4D40C3CEB77}" type="slidenum">
              <a:rPr lang="en-US" sz="1100" b="0" smtClean="0">
                <a:solidFill>
                  <a:schemeClr val="tx2"/>
                </a:solidFill>
              </a:rPr>
              <a:pPr algn="r"/>
              <a:t>‹#›</a:t>
            </a:fld>
            <a:endParaRPr lang="en-US" sz="1100" b="0" dirty="0">
              <a:solidFill>
                <a:schemeClr val="tx2"/>
              </a:solidFill>
            </a:endParaRPr>
          </a:p>
        </p:txBody>
      </p:sp>
      <p:grpSp>
        <p:nvGrpSpPr>
          <p:cNvPr id="14" name="Group 13"/>
          <p:cNvGrpSpPr/>
          <p:nvPr userDrawn="1"/>
        </p:nvGrpSpPr>
        <p:grpSpPr>
          <a:xfrm>
            <a:off x="-14558" y="27735"/>
            <a:ext cx="1755093" cy="3358799"/>
            <a:chOff x="-14558" y="27735"/>
            <a:chExt cx="1755093" cy="3358799"/>
          </a:xfrm>
        </p:grpSpPr>
        <p:pic>
          <p:nvPicPr>
            <p:cNvPr id="16" name="Picture 15"/>
            <p:cNvPicPr>
              <a:picLocks/>
            </p:cNvPicPr>
            <p:nvPr userDrawn="1"/>
          </p:nvPicPr>
          <p:blipFill rotWithShape="1">
            <a:blip r:embed="rId6" cstate="print">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t="1654" r="19644" b="20142"/>
            <a:stretch/>
          </p:blipFill>
          <p:spPr>
            <a:xfrm>
              <a:off x="-14558" y="2261943"/>
              <a:ext cx="1733744" cy="1124591"/>
            </a:xfrm>
            <a:prstGeom prst="rect">
              <a:avLst/>
            </a:prstGeom>
          </p:spPr>
        </p:pic>
        <p:pic>
          <p:nvPicPr>
            <p:cNvPr id="19" name="Picture 18"/>
            <p:cNvPicPr>
              <a:picLocks/>
            </p:cNvPicPr>
            <p:nvPr userDrawn="1"/>
          </p:nvPicPr>
          <p:blipFill rotWithShape="1">
            <a:blip r:embed="rId8" cstate="print">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l="6273" t="5290" r="10608" b="12388"/>
            <a:stretch/>
          </p:blipFill>
          <p:spPr>
            <a:xfrm>
              <a:off x="-14558" y="27735"/>
              <a:ext cx="1733744" cy="1124591"/>
            </a:xfrm>
            <a:prstGeom prst="rect">
              <a:avLst/>
            </a:prstGeom>
          </p:spPr>
        </p:pic>
        <p:pic>
          <p:nvPicPr>
            <p:cNvPr id="20" name="Picture 19"/>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colorTemperature colorTemp="5900"/>
                      </a14:imgEffect>
                    </a14:imgLayer>
                  </a14:imgProps>
                </a:ext>
                <a:ext uri="{28A0092B-C50C-407E-A947-70E740481C1C}">
                  <a14:useLocalDpi xmlns:a14="http://schemas.microsoft.com/office/drawing/2010/main" val="0"/>
                </a:ext>
              </a:extLst>
            </a:blip>
            <a:srcRect l="19871" t="10307" r="27371" b="41104"/>
            <a:stretch/>
          </p:blipFill>
          <p:spPr>
            <a:xfrm>
              <a:off x="3175" y="1179234"/>
              <a:ext cx="1737360" cy="1066688"/>
            </a:xfrm>
            <a:prstGeom prst="rect">
              <a:avLst/>
            </a:prstGeom>
          </p:spPr>
        </p:pic>
      </p:grpSp>
      <p:sp>
        <p:nvSpPr>
          <p:cNvPr id="3" name="Content Placeholder 2"/>
          <p:cNvSpPr>
            <a:spLocks noGrp="1"/>
          </p:cNvSpPr>
          <p:nvPr>
            <p:ph sz="quarter" idx="14"/>
          </p:nvPr>
        </p:nvSpPr>
        <p:spPr>
          <a:xfrm>
            <a:off x="1905000" y="1143000"/>
            <a:ext cx="7162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50308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228600" y="1524000"/>
            <a:ext cx="8686800" cy="490118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TextBox 7"/>
          <p:cNvSpPr txBox="1"/>
          <p:nvPr userDrawn="1"/>
        </p:nvSpPr>
        <p:spPr>
          <a:xfrm>
            <a:off x="0" y="6537960"/>
            <a:ext cx="1737360" cy="329184"/>
          </a:xfrm>
          <a:prstGeom prst="rect">
            <a:avLst/>
          </a:prstGeom>
          <a:noFill/>
        </p:spPr>
        <p:txBody>
          <a:bodyPr wrap="square" tIns="0" bIns="0" rtlCol="0" anchor="ctr">
            <a:noAutofit/>
          </a:bodyPr>
          <a:lstStyle/>
          <a:p>
            <a:pPr algn="l"/>
            <a:r>
              <a:rPr lang="en-US" sz="1000" b="1" dirty="0" smtClean="0">
                <a:solidFill>
                  <a:schemeClr val="tx2"/>
                </a:solidFill>
              </a:rPr>
              <a:t>Liberty</a:t>
            </a:r>
            <a:r>
              <a:rPr lang="en-US" sz="1000" b="1" baseline="0" dirty="0" smtClean="0">
                <a:solidFill>
                  <a:schemeClr val="tx2"/>
                </a:solidFill>
              </a:rPr>
              <a:t> Mutual Insurance</a:t>
            </a:r>
            <a:endParaRPr lang="en-US" sz="1000" b="1" dirty="0">
              <a:solidFill>
                <a:schemeClr val="tx2"/>
              </a:solidFill>
            </a:endParaRPr>
          </a:p>
        </p:txBody>
      </p:sp>
      <p:sp>
        <p:nvSpPr>
          <p:cNvPr id="9" name="TextBox 8"/>
          <p:cNvSpPr txBox="1"/>
          <p:nvPr userDrawn="1"/>
        </p:nvSpPr>
        <p:spPr>
          <a:xfrm>
            <a:off x="8610600" y="6605866"/>
            <a:ext cx="533400" cy="236219"/>
          </a:xfrm>
          <a:prstGeom prst="rect">
            <a:avLst/>
          </a:prstGeom>
          <a:noFill/>
        </p:spPr>
        <p:txBody>
          <a:bodyPr wrap="square" rtlCol="0">
            <a:spAutoFit/>
          </a:bodyPr>
          <a:lstStyle/>
          <a:p>
            <a:pPr algn="r"/>
            <a:fld id="{40E96C70-9752-4AF0-8E47-A4D40C3CEB77}" type="slidenum">
              <a:rPr lang="en-US" sz="1100" b="0" smtClean="0">
                <a:solidFill>
                  <a:schemeClr val="tx2"/>
                </a:solidFill>
              </a:rPr>
              <a:pPr algn="r"/>
              <a:t>‹#›</a:t>
            </a:fld>
            <a:endParaRPr lang="en-US" sz="1100" b="0" dirty="0">
              <a:solidFill>
                <a:schemeClr val="tx2"/>
              </a:solidFill>
            </a:endParaRPr>
          </a:p>
        </p:txBody>
      </p:sp>
    </p:spTree>
    <p:extLst>
      <p:ext uri="{BB962C8B-B14F-4D97-AF65-F5344CB8AC3E}">
        <p14:creationId xmlns:p14="http://schemas.microsoft.com/office/powerpoint/2010/main" val="2520986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with_2_Content_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523999"/>
            <a:ext cx="4206240" cy="4901566"/>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709160" y="1524000"/>
            <a:ext cx="4206240" cy="4901566"/>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TextBox 10"/>
          <p:cNvSpPr txBox="1"/>
          <p:nvPr userDrawn="1"/>
        </p:nvSpPr>
        <p:spPr>
          <a:xfrm>
            <a:off x="0" y="6537960"/>
            <a:ext cx="1737360" cy="329184"/>
          </a:xfrm>
          <a:prstGeom prst="rect">
            <a:avLst/>
          </a:prstGeom>
          <a:noFill/>
        </p:spPr>
        <p:txBody>
          <a:bodyPr wrap="square" tIns="0" bIns="0" rtlCol="0" anchor="ctr">
            <a:noAutofit/>
          </a:bodyPr>
          <a:lstStyle/>
          <a:p>
            <a:pPr algn="l"/>
            <a:r>
              <a:rPr lang="en-US" sz="1000" b="1" dirty="0" smtClean="0">
                <a:solidFill>
                  <a:schemeClr val="tx2"/>
                </a:solidFill>
              </a:rPr>
              <a:t>Liberty</a:t>
            </a:r>
            <a:r>
              <a:rPr lang="en-US" sz="1000" b="1" baseline="0" dirty="0" smtClean="0">
                <a:solidFill>
                  <a:schemeClr val="tx2"/>
                </a:solidFill>
              </a:rPr>
              <a:t> Mutual Insurance</a:t>
            </a:r>
            <a:endParaRPr lang="en-US" sz="1000" b="1" dirty="0">
              <a:solidFill>
                <a:schemeClr val="tx2"/>
              </a:solidFill>
            </a:endParaRPr>
          </a:p>
        </p:txBody>
      </p:sp>
      <p:sp>
        <p:nvSpPr>
          <p:cNvPr id="12" name="TextBox 11"/>
          <p:cNvSpPr txBox="1"/>
          <p:nvPr userDrawn="1"/>
        </p:nvSpPr>
        <p:spPr>
          <a:xfrm>
            <a:off x="8610600" y="6605866"/>
            <a:ext cx="533400" cy="236219"/>
          </a:xfrm>
          <a:prstGeom prst="rect">
            <a:avLst/>
          </a:prstGeom>
          <a:noFill/>
        </p:spPr>
        <p:txBody>
          <a:bodyPr wrap="square" rtlCol="0">
            <a:spAutoFit/>
          </a:bodyPr>
          <a:lstStyle/>
          <a:p>
            <a:pPr algn="r"/>
            <a:fld id="{40E96C70-9752-4AF0-8E47-A4D40C3CEB77}" type="slidenum">
              <a:rPr lang="en-US" sz="1100" b="0" smtClean="0">
                <a:solidFill>
                  <a:schemeClr val="tx2"/>
                </a:solidFill>
              </a:rPr>
              <a:pPr algn="r"/>
              <a:t>‹#›</a:t>
            </a:fld>
            <a:endParaRPr lang="en-US" sz="1100" b="0" dirty="0">
              <a:solidFill>
                <a:schemeClr val="tx2"/>
              </a:solidFill>
            </a:endParaRPr>
          </a:p>
        </p:txBody>
      </p:sp>
    </p:spTree>
    <p:extLst>
      <p:ext uri="{BB962C8B-B14F-4D97-AF65-F5344CB8AC3E}">
        <p14:creationId xmlns:p14="http://schemas.microsoft.com/office/powerpoint/2010/main" val="17320749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with_3_Content_2L_1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524000"/>
            <a:ext cx="4206240" cy="237744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709160" y="1523999"/>
            <a:ext cx="4206240" cy="4901184"/>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0"/>
          </p:nvPr>
        </p:nvSpPr>
        <p:spPr>
          <a:xfrm>
            <a:off x="228600" y="4038600"/>
            <a:ext cx="4206240" cy="237744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3" name="TextBox 12"/>
          <p:cNvSpPr txBox="1"/>
          <p:nvPr userDrawn="1"/>
        </p:nvSpPr>
        <p:spPr>
          <a:xfrm>
            <a:off x="0" y="6537960"/>
            <a:ext cx="1737360" cy="329184"/>
          </a:xfrm>
          <a:prstGeom prst="rect">
            <a:avLst/>
          </a:prstGeom>
          <a:noFill/>
        </p:spPr>
        <p:txBody>
          <a:bodyPr wrap="square" tIns="0" bIns="0" rtlCol="0" anchor="ctr">
            <a:noAutofit/>
          </a:bodyPr>
          <a:lstStyle/>
          <a:p>
            <a:pPr algn="l"/>
            <a:r>
              <a:rPr lang="en-US" sz="1000" b="1" dirty="0" smtClean="0">
                <a:solidFill>
                  <a:schemeClr val="tx2"/>
                </a:solidFill>
              </a:rPr>
              <a:t>Liberty</a:t>
            </a:r>
            <a:r>
              <a:rPr lang="en-US" sz="1000" b="1" baseline="0" dirty="0" smtClean="0">
                <a:solidFill>
                  <a:schemeClr val="tx2"/>
                </a:solidFill>
              </a:rPr>
              <a:t> Mutual Insurance</a:t>
            </a:r>
            <a:endParaRPr lang="en-US" sz="1000" b="1" dirty="0">
              <a:solidFill>
                <a:schemeClr val="tx2"/>
              </a:solidFill>
            </a:endParaRPr>
          </a:p>
        </p:txBody>
      </p:sp>
      <p:sp>
        <p:nvSpPr>
          <p:cNvPr id="14" name="TextBox 13"/>
          <p:cNvSpPr txBox="1"/>
          <p:nvPr userDrawn="1"/>
        </p:nvSpPr>
        <p:spPr>
          <a:xfrm>
            <a:off x="8610600" y="6605866"/>
            <a:ext cx="533400" cy="236219"/>
          </a:xfrm>
          <a:prstGeom prst="rect">
            <a:avLst/>
          </a:prstGeom>
          <a:noFill/>
        </p:spPr>
        <p:txBody>
          <a:bodyPr wrap="square" rtlCol="0">
            <a:spAutoFit/>
          </a:bodyPr>
          <a:lstStyle/>
          <a:p>
            <a:pPr algn="r"/>
            <a:fld id="{40E96C70-9752-4AF0-8E47-A4D40C3CEB77}" type="slidenum">
              <a:rPr lang="en-US" sz="1100" b="0" smtClean="0">
                <a:solidFill>
                  <a:schemeClr val="tx2"/>
                </a:solidFill>
              </a:rPr>
              <a:pPr algn="r"/>
              <a:t>‹#›</a:t>
            </a:fld>
            <a:endParaRPr lang="en-US" sz="1100" b="0" dirty="0">
              <a:solidFill>
                <a:schemeClr val="tx2"/>
              </a:solidFill>
            </a:endParaRPr>
          </a:p>
        </p:txBody>
      </p:sp>
    </p:spTree>
    <p:extLst>
      <p:ext uri="{BB962C8B-B14F-4D97-AF65-F5344CB8AC3E}">
        <p14:creationId xmlns:p14="http://schemas.microsoft.com/office/powerpoint/2010/main" val="15583818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with_3_Content_1L_2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523999"/>
            <a:ext cx="4206240" cy="4901566"/>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709160" y="1523999"/>
            <a:ext cx="4206240" cy="237744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0"/>
          </p:nvPr>
        </p:nvSpPr>
        <p:spPr>
          <a:xfrm>
            <a:off x="4709160" y="4023360"/>
            <a:ext cx="4206240" cy="237744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1" name="TextBox 10"/>
          <p:cNvSpPr txBox="1"/>
          <p:nvPr userDrawn="1"/>
        </p:nvSpPr>
        <p:spPr>
          <a:xfrm>
            <a:off x="0" y="6537960"/>
            <a:ext cx="1737360" cy="329184"/>
          </a:xfrm>
          <a:prstGeom prst="rect">
            <a:avLst/>
          </a:prstGeom>
          <a:noFill/>
        </p:spPr>
        <p:txBody>
          <a:bodyPr wrap="square" tIns="0" bIns="0" rtlCol="0" anchor="ctr">
            <a:noAutofit/>
          </a:bodyPr>
          <a:lstStyle/>
          <a:p>
            <a:pPr algn="l"/>
            <a:r>
              <a:rPr lang="en-US" sz="1000" b="1" dirty="0" smtClean="0">
                <a:solidFill>
                  <a:schemeClr val="tx2"/>
                </a:solidFill>
              </a:rPr>
              <a:t>Liberty</a:t>
            </a:r>
            <a:r>
              <a:rPr lang="en-US" sz="1000" b="1" baseline="0" dirty="0" smtClean="0">
                <a:solidFill>
                  <a:schemeClr val="tx2"/>
                </a:solidFill>
              </a:rPr>
              <a:t> Mutual Insurance</a:t>
            </a:r>
            <a:endParaRPr lang="en-US" sz="1000" b="1" dirty="0">
              <a:solidFill>
                <a:schemeClr val="tx2"/>
              </a:solidFill>
            </a:endParaRPr>
          </a:p>
        </p:txBody>
      </p:sp>
      <p:sp>
        <p:nvSpPr>
          <p:cNvPr id="12" name="TextBox 11"/>
          <p:cNvSpPr txBox="1"/>
          <p:nvPr userDrawn="1"/>
        </p:nvSpPr>
        <p:spPr>
          <a:xfrm>
            <a:off x="8610600" y="6605866"/>
            <a:ext cx="533400" cy="236219"/>
          </a:xfrm>
          <a:prstGeom prst="rect">
            <a:avLst/>
          </a:prstGeom>
          <a:noFill/>
        </p:spPr>
        <p:txBody>
          <a:bodyPr wrap="square" rtlCol="0">
            <a:spAutoFit/>
          </a:bodyPr>
          <a:lstStyle/>
          <a:p>
            <a:pPr algn="r"/>
            <a:fld id="{40E96C70-9752-4AF0-8E47-A4D40C3CEB77}" type="slidenum">
              <a:rPr lang="en-US" sz="1100" b="0" smtClean="0">
                <a:solidFill>
                  <a:schemeClr val="tx2"/>
                </a:solidFill>
              </a:rPr>
              <a:pPr algn="r"/>
              <a:t>‹#›</a:t>
            </a:fld>
            <a:endParaRPr lang="en-US" sz="1100" b="0" dirty="0">
              <a:solidFill>
                <a:schemeClr val="tx2"/>
              </a:solidFill>
            </a:endParaRPr>
          </a:p>
        </p:txBody>
      </p:sp>
    </p:spTree>
    <p:extLst>
      <p:ext uri="{BB962C8B-B14F-4D97-AF65-F5344CB8AC3E}">
        <p14:creationId xmlns:p14="http://schemas.microsoft.com/office/powerpoint/2010/main" val="33048485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91440"/>
            <a:ext cx="8686800" cy="100584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417320"/>
            <a:ext cx="8686800" cy="470884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6" name="Straight Connector 5"/>
          <p:cNvCxnSpPr/>
          <p:nvPr/>
        </p:nvCxnSpPr>
        <p:spPr>
          <a:xfrm>
            <a:off x="0" y="6090"/>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377391"/>
      </p:ext>
    </p:extLst>
  </p:cSld>
  <p:clrMap bg1="lt1" tx1="dk1" bg2="lt2" tx2="dk2" accent1="accent1" accent2="accent2" accent3="accent3" accent4="accent4" accent5="accent5" accent6="accent6" hlink="hlink" folHlink="folHlink"/>
  <p:sldLayoutIdLst>
    <p:sldLayoutId id="2147483763" r:id="rId1"/>
    <p:sldLayoutId id="2147483760" r:id="rId2"/>
    <p:sldLayoutId id="2147483752" r:id="rId3"/>
    <p:sldLayoutId id="2147483761" r:id="rId4"/>
    <p:sldLayoutId id="2147483762"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58" r:id="rId16"/>
    <p:sldLayoutId id="2147483757" r:id="rId17"/>
    <p:sldLayoutId id="2147483753" r:id="rId18"/>
    <p:sldLayoutId id="2147483756" r:id="rId19"/>
    <p:sldLayoutId id="2147483774" r:id="rId20"/>
    <p:sldLayoutId id="2147483775" r:id="rId21"/>
    <p:sldLayoutId id="2147483776" r:id="rId22"/>
    <p:sldLayoutId id="2147483777" r:id="rId23"/>
    <p:sldLayoutId id="2147483778" r:id="rId24"/>
  </p:sldLayoutIdLst>
  <p:timing>
    <p:tnLst>
      <p:par>
        <p:cTn id="1" dur="indefinite" restart="never" nodeType="tmRoot"/>
      </p:par>
    </p:tnLst>
  </p:timing>
  <p:hf hdr="0" dt="0"/>
  <p:txStyles>
    <p:titleStyle>
      <a:lvl1pPr algn="l" defTabSz="914400" rtl="0" eaLnBrk="1" latinLnBrk="0" hangingPunct="1">
        <a:spcBef>
          <a:spcPct val="0"/>
        </a:spcBef>
        <a:buNone/>
        <a:defRPr sz="2800" kern="1200">
          <a:solidFill>
            <a:schemeClr val="tx2"/>
          </a:solidFill>
          <a:latin typeface="Rockwell" pitchFamily="18" charset="0"/>
          <a:ea typeface="+mj-ea"/>
          <a:cs typeface="Arial" pitchFamily="34" charset="0"/>
        </a:defRPr>
      </a:lvl1pPr>
    </p:titleStyle>
    <p:bodyStyle>
      <a:lvl1pPr marL="233363" indent="-233363" algn="l" defTabSz="914400" rtl="0" eaLnBrk="1" latinLnBrk="0" hangingPunct="1">
        <a:spcBef>
          <a:spcPct val="20000"/>
        </a:spcBef>
        <a:buFont typeface="Wingdings" pitchFamily="2" charset="2"/>
        <a:buChar char="§"/>
        <a:defRPr sz="2400" kern="1200">
          <a:solidFill>
            <a:schemeClr val="accent5"/>
          </a:solidFill>
          <a:latin typeface="Arial" pitchFamily="34" charset="0"/>
          <a:ea typeface="+mn-ea"/>
          <a:cs typeface="Arial" pitchFamily="34" charset="0"/>
        </a:defRPr>
      </a:lvl1pPr>
      <a:lvl2pPr marL="685800" indent="-228600" algn="l" defTabSz="914400" rtl="0" eaLnBrk="1" latinLnBrk="0" hangingPunct="1">
        <a:spcBef>
          <a:spcPct val="20000"/>
        </a:spcBef>
        <a:buFont typeface="Arial" pitchFamily="34" charset="0"/>
        <a:buChar char="–"/>
        <a:defRPr sz="2000" kern="1200">
          <a:solidFill>
            <a:schemeClr val="accent5"/>
          </a:solidFill>
          <a:latin typeface="Arial" pitchFamily="34" charset="0"/>
          <a:ea typeface="+mn-ea"/>
          <a:cs typeface="Arial" pitchFamily="34" charset="0"/>
        </a:defRPr>
      </a:lvl2pPr>
      <a:lvl3pPr marL="1028700" indent="-168275" algn="l" defTabSz="914400" rtl="0" eaLnBrk="1" latinLnBrk="0" hangingPunct="1">
        <a:spcBef>
          <a:spcPct val="20000"/>
        </a:spcBef>
        <a:buFont typeface="Arial" pitchFamily="34" charset="0"/>
        <a:buChar char="•"/>
        <a:defRPr sz="1800" kern="1200">
          <a:solidFill>
            <a:schemeClr val="accent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accent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accent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41" name="Rectangle 9"/>
          <p:cNvSpPr>
            <a:spLocks noGrp="1" noChangeArrowheads="1"/>
          </p:cNvSpPr>
          <p:nvPr>
            <p:ph type="ctrTitle"/>
          </p:nvPr>
        </p:nvSpPr>
        <p:spPr/>
        <p:txBody>
          <a:bodyPr>
            <a:normAutofit fontScale="90000"/>
          </a:bodyPr>
          <a:lstStyle/>
          <a:p>
            <a:r>
              <a:rPr lang="en-US" dirty="0" smtClean="0"/>
              <a:t>Accident Investigation</a:t>
            </a:r>
            <a:br>
              <a:rPr lang="en-US" dirty="0" smtClean="0"/>
            </a:br>
            <a:r>
              <a:rPr lang="en-US" dirty="0" smtClean="0"/>
              <a:t>A Systematic Approach to Avoiding Workplace Accidents</a:t>
            </a:r>
            <a:endParaRPr lang="en-US" dirty="0"/>
          </a:p>
        </p:txBody>
      </p:sp>
      <p:sp>
        <p:nvSpPr>
          <p:cNvPr id="172042" name="Rectangle 10"/>
          <p:cNvSpPr>
            <a:spLocks noGrp="1" noChangeArrowheads="1"/>
          </p:cNvSpPr>
          <p:nvPr>
            <p:ph type="subTitle" idx="1"/>
          </p:nvPr>
        </p:nvSpPr>
        <p:spPr/>
        <p:txBody>
          <a:bodyPr/>
          <a:lstStyle/>
          <a:p>
            <a:r>
              <a:rPr lang="en-US" smtClean="0"/>
              <a:t>Safety Leadership Training Series</a:t>
            </a:r>
            <a:endParaRPr lang="en-US" dirty="0"/>
          </a:p>
        </p:txBody>
      </p:sp>
      <p:sp>
        <p:nvSpPr>
          <p:cNvPr id="7" name="Text Placeholder 1"/>
          <p:cNvSpPr txBox="1">
            <a:spLocks/>
          </p:cNvSpPr>
          <p:nvPr/>
        </p:nvSpPr>
        <p:spPr>
          <a:xfrm>
            <a:off x="91440" y="6096001"/>
            <a:ext cx="8961120" cy="626862"/>
          </a:xfrm>
          <a:prstGeom prst="rect">
            <a:avLst/>
          </a:prstGeom>
        </p:spPr>
        <p:txBody>
          <a:bodyPr/>
          <a:lstStyle>
            <a:lvl1pPr marL="233363" indent="-233363" algn="l" defTabSz="914400" rtl="0" eaLnBrk="1" latinLnBrk="0" hangingPunct="1">
              <a:spcBef>
                <a:spcPct val="20000"/>
              </a:spcBef>
              <a:buFont typeface="Wingdings" pitchFamily="2" charset="2"/>
              <a:buChar char="§"/>
              <a:defRPr sz="2400" kern="1200">
                <a:solidFill>
                  <a:schemeClr val="accent5"/>
                </a:solidFill>
                <a:latin typeface="Arial" pitchFamily="34" charset="0"/>
                <a:ea typeface="+mn-ea"/>
                <a:cs typeface="Arial" pitchFamily="34" charset="0"/>
              </a:defRPr>
            </a:lvl1pPr>
            <a:lvl2pPr marL="685800" indent="-228600" algn="l" defTabSz="914400" rtl="0" eaLnBrk="1" latinLnBrk="0" hangingPunct="1">
              <a:spcBef>
                <a:spcPct val="20000"/>
              </a:spcBef>
              <a:buFont typeface="Arial" pitchFamily="34" charset="0"/>
              <a:buChar char="–"/>
              <a:defRPr sz="2000" kern="1200">
                <a:solidFill>
                  <a:schemeClr val="accent5"/>
                </a:solidFill>
                <a:latin typeface="Arial" pitchFamily="34" charset="0"/>
                <a:ea typeface="+mn-ea"/>
                <a:cs typeface="Arial" pitchFamily="34" charset="0"/>
              </a:defRPr>
            </a:lvl2pPr>
            <a:lvl3pPr marL="1028700" indent="-168275" algn="l" defTabSz="914400" rtl="0" eaLnBrk="1" latinLnBrk="0" hangingPunct="1">
              <a:spcBef>
                <a:spcPct val="20000"/>
              </a:spcBef>
              <a:buFont typeface="Arial" pitchFamily="34" charset="0"/>
              <a:buChar char="•"/>
              <a:defRPr sz="1800" kern="1200">
                <a:solidFill>
                  <a:schemeClr val="accent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accent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accent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00000"/>
              </a:lnSpc>
              <a:spcAft>
                <a:spcPts val="0"/>
              </a:spcAft>
              <a:buNone/>
            </a:pPr>
            <a:r>
              <a:rPr lang="en-US" sz="800" dirty="0" smtClean="0"/>
              <a:t>Our risk control service is advisory only. We assume no responsibility for management or control of customer safety activities nor implementation of recommended corrective measures. The illustrations, instructions and principles contained in the material are general in scope and, to the best of our knowledge, current at the time of publication. No attempt has been made to interpret any referenced codes, standards, or regulations. Please refer to the appropriate code-, standard-, or regulation-making authority for interpretation or clarification. Only your policy or  contract can give actual terms, conditions and exclusions.</a:t>
            </a:r>
          </a:p>
          <a:p>
            <a:pPr fontAlgn="auto">
              <a:lnSpc>
                <a:spcPct val="100000"/>
              </a:lnSpc>
              <a:spcAft>
                <a:spcPts val="0"/>
              </a:spcAft>
            </a:pPr>
            <a:endParaRPr lang="en-US" sz="800" dirty="0"/>
          </a:p>
        </p:txBody>
      </p:sp>
    </p:spTree>
    <p:extLst>
      <p:ext uri="{BB962C8B-B14F-4D97-AF65-F5344CB8AC3E}">
        <p14:creationId xmlns:p14="http://schemas.microsoft.com/office/powerpoint/2010/main" val="106288116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dirty="0" smtClean="0"/>
              <a:t>Fact-gathering</a:t>
            </a:r>
            <a:endParaRPr lang="en-US" dirty="0"/>
          </a:p>
        </p:txBody>
      </p:sp>
      <p:sp>
        <p:nvSpPr>
          <p:cNvPr id="190467" name="Rectangle 3"/>
          <p:cNvSpPr>
            <a:spLocks noGrp="1" noChangeArrowheads="1"/>
          </p:cNvSpPr>
          <p:nvPr>
            <p:ph sz="half" idx="1"/>
          </p:nvPr>
        </p:nvSpPr>
        <p:spPr/>
        <p:txBody>
          <a:bodyPr>
            <a:normAutofit/>
          </a:bodyPr>
          <a:lstStyle/>
          <a:p>
            <a:r>
              <a:rPr lang="en-US" smtClean="0"/>
              <a:t>Physical </a:t>
            </a:r>
          </a:p>
          <a:p>
            <a:pPr lvl="1"/>
            <a:r>
              <a:rPr lang="en-US" smtClean="0"/>
              <a:t>What? </a:t>
            </a:r>
          </a:p>
          <a:p>
            <a:pPr lvl="1"/>
            <a:r>
              <a:rPr lang="en-US" smtClean="0"/>
              <a:t>Where?</a:t>
            </a:r>
          </a:p>
          <a:p>
            <a:r>
              <a:rPr lang="en-US" smtClean="0"/>
              <a:t>Person </a:t>
            </a:r>
          </a:p>
          <a:p>
            <a:pPr lvl="1"/>
            <a:r>
              <a:rPr lang="en-US" smtClean="0"/>
              <a:t>Who?</a:t>
            </a:r>
          </a:p>
          <a:p>
            <a:r>
              <a:rPr lang="en-US" smtClean="0"/>
              <a:t>Method/procedures </a:t>
            </a:r>
          </a:p>
          <a:p>
            <a:pPr lvl="1"/>
            <a:r>
              <a:rPr lang="en-US" smtClean="0"/>
              <a:t>How?</a:t>
            </a:r>
          </a:p>
          <a:p>
            <a:endParaRPr lang="en-US"/>
          </a:p>
        </p:txBody>
      </p:sp>
      <p:sp>
        <p:nvSpPr>
          <p:cNvPr id="190468" name="Rectangle 4"/>
          <p:cNvSpPr>
            <a:spLocks noGrp="1" noChangeArrowheads="1"/>
          </p:cNvSpPr>
          <p:nvPr>
            <p:ph sz="half" idx="2"/>
          </p:nvPr>
        </p:nvSpPr>
        <p:spPr/>
        <p:txBody>
          <a:bodyPr/>
          <a:lstStyle/>
          <a:p>
            <a:r>
              <a:rPr lang="en-US" smtClean="0"/>
              <a:t>Pertinent documentation</a:t>
            </a:r>
          </a:p>
          <a:p>
            <a:r>
              <a:rPr lang="en-US" smtClean="0"/>
              <a:t>Witnesses</a:t>
            </a:r>
            <a:endParaRPr lang="en-US"/>
          </a:p>
        </p:txBody>
      </p:sp>
    </p:spTree>
    <p:extLst>
      <p:ext uri="{BB962C8B-B14F-4D97-AF65-F5344CB8AC3E}">
        <p14:creationId xmlns:p14="http://schemas.microsoft.com/office/powerpoint/2010/main" val="2323104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smtClean="0"/>
              <a:t>Physical Conditions</a:t>
            </a:r>
            <a:endParaRPr lang="en-US"/>
          </a:p>
        </p:txBody>
      </p:sp>
      <p:sp>
        <p:nvSpPr>
          <p:cNvPr id="192515" name="Rectangle 3"/>
          <p:cNvSpPr>
            <a:spLocks noGrp="1" noChangeArrowheads="1"/>
          </p:cNvSpPr>
          <p:nvPr>
            <p:ph type="body" idx="14"/>
          </p:nvPr>
        </p:nvSpPr>
        <p:spPr>
          <a:xfrm>
            <a:off x="76200" y="1154113"/>
            <a:ext cx="8991600" cy="5170487"/>
          </a:xfrm>
        </p:spPr>
        <p:txBody>
          <a:bodyPr/>
          <a:lstStyle/>
          <a:p>
            <a:r>
              <a:rPr lang="en-US" smtClean="0"/>
              <a:t>Equipment, machines, materials</a:t>
            </a:r>
          </a:p>
          <a:p>
            <a:r>
              <a:rPr lang="en-US" smtClean="0"/>
              <a:t>Guarding </a:t>
            </a:r>
          </a:p>
          <a:p>
            <a:pPr lvl="1"/>
            <a:r>
              <a:rPr lang="en-US" smtClean="0"/>
              <a:t>Adjusted? </a:t>
            </a:r>
          </a:p>
          <a:p>
            <a:pPr lvl="1"/>
            <a:r>
              <a:rPr lang="en-US" smtClean="0"/>
              <a:t>In place?</a:t>
            </a:r>
          </a:p>
          <a:p>
            <a:r>
              <a:rPr lang="en-US" smtClean="0"/>
              <a:t>Proper machine/tools</a:t>
            </a:r>
          </a:p>
          <a:p>
            <a:r>
              <a:rPr lang="en-US" smtClean="0"/>
              <a:t>Housekeeping/layout/congestion</a:t>
            </a:r>
          </a:p>
          <a:p>
            <a:r>
              <a:rPr lang="en-US" smtClean="0"/>
              <a:t>Materials handled/repetitive motion</a:t>
            </a:r>
          </a:p>
          <a:p>
            <a:r>
              <a:rPr lang="en-US" smtClean="0"/>
              <a:t>Lighting/noise/distractions</a:t>
            </a:r>
          </a:p>
          <a:p>
            <a:r>
              <a:rPr lang="en-US" smtClean="0"/>
              <a:t>Specifics</a:t>
            </a:r>
            <a:endParaRPr lang="en-US"/>
          </a:p>
        </p:txBody>
      </p:sp>
    </p:spTree>
    <p:extLst>
      <p:ext uri="{BB962C8B-B14F-4D97-AF65-F5344CB8AC3E}">
        <p14:creationId xmlns:p14="http://schemas.microsoft.com/office/powerpoint/2010/main" val="1652577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smtClean="0"/>
              <a:t>The Person</a:t>
            </a:r>
            <a:endParaRPr lang="en-US"/>
          </a:p>
        </p:txBody>
      </p:sp>
      <p:sp>
        <p:nvSpPr>
          <p:cNvPr id="194563" name="Rectangle 3"/>
          <p:cNvSpPr>
            <a:spLocks noGrp="1" noChangeArrowheads="1"/>
          </p:cNvSpPr>
          <p:nvPr>
            <p:ph type="body" idx="14"/>
          </p:nvPr>
        </p:nvSpPr>
        <p:spPr>
          <a:xfrm>
            <a:off x="76200" y="1154113"/>
            <a:ext cx="8991600" cy="5170487"/>
          </a:xfrm>
        </p:spPr>
        <p:txBody>
          <a:bodyPr/>
          <a:lstStyle/>
          <a:p>
            <a:r>
              <a:rPr lang="en-US" smtClean="0"/>
              <a:t>Experience</a:t>
            </a:r>
          </a:p>
          <a:p>
            <a:r>
              <a:rPr lang="en-US" smtClean="0"/>
              <a:t>Training</a:t>
            </a:r>
          </a:p>
          <a:p>
            <a:r>
              <a:rPr lang="en-US" smtClean="0"/>
              <a:t>Personal habits</a:t>
            </a:r>
          </a:p>
          <a:p>
            <a:r>
              <a:rPr lang="en-US" smtClean="0"/>
              <a:t>Personal conditions (physical, mental, emotional)</a:t>
            </a:r>
          </a:p>
          <a:p>
            <a:r>
              <a:rPr lang="en-US" smtClean="0"/>
              <a:t>Situations at work</a:t>
            </a:r>
          </a:p>
          <a:p>
            <a:r>
              <a:rPr lang="en-US" smtClean="0"/>
              <a:t>Situations away from work</a:t>
            </a:r>
            <a:endParaRPr lang="en-US"/>
          </a:p>
        </p:txBody>
      </p:sp>
    </p:spTree>
    <p:extLst>
      <p:ext uri="{BB962C8B-B14F-4D97-AF65-F5344CB8AC3E}">
        <p14:creationId xmlns:p14="http://schemas.microsoft.com/office/powerpoint/2010/main" val="1268529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smtClean="0"/>
              <a:t>Methods</a:t>
            </a:r>
            <a:endParaRPr lang="en-US"/>
          </a:p>
        </p:txBody>
      </p:sp>
      <p:sp>
        <p:nvSpPr>
          <p:cNvPr id="196611" name="Rectangle 3"/>
          <p:cNvSpPr>
            <a:spLocks noGrp="1" noChangeArrowheads="1"/>
          </p:cNvSpPr>
          <p:nvPr>
            <p:ph type="body" idx="14"/>
          </p:nvPr>
        </p:nvSpPr>
        <p:spPr>
          <a:xfrm>
            <a:off x="76200" y="1154113"/>
            <a:ext cx="8991600" cy="5170487"/>
          </a:xfrm>
        </p:spPr>
        <p:txBody>
          <a:bodyPr/>
          <a:lstStyle/>
          <a:p>
            <a:r>
              <a:rPr lang="en-US" smtClean="0"/>
              <a:t>Are there written procedures?</a:t>
            </a:r>
          </a:p>
          <a:p>
            <a:r>
              <a:rPr lang="en-US" smtClean="0"/>
              <a:t>What critical steps in the procedure are in place to prevent accidents?</a:t>
            </a:r>
          </a:p>
          <a:p>
            <a:r>
              <a:rPr lang="en-US" smtClean="0"/>
              <a:t>Was the correct procedure used?</a:t>
            </a:r>
          </a:p>
          <a:p>
            <a:r>
              <a:rPr lang="en-US" smtClean="0"/>
              <a:t>Timelines involved?</a:t>
            </a:r>
          </a:p>
          <a:p>
            <a:endParaRPr lang="en-US"/>
          </a:p>
        </p:txBody>
      </p:sp>
    </p:spTree>
    <p:extLst>
      <p:ext uri="{BB962C8B-B14F-4D97-AF65-F5344CB8AC3E}">
        <p14:creationId xmlns:p14="http://schemas.microsoft.com/office/powerpoint/2010/main" val="987384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smtClean="0"/>
              <a:t>Witnesses</a:t>
            </a:r>
            <a:endParaRPr lang="en-US"/>
          </a:p>
        </p:txBody>
      </p:sp>
      <p:sp>
        <p:nvSpPr>
          <p:cNvPr id="198659" name="Rectangle 3"/>
          <p:cNvSpPr>
            <a:spLocks noGrp="1" noChangeArrowheads="1"/>
          </p:cNvSpPr>
          <p:nvPr>
            <p:ph type="body" idx="14"/>
          </p:nvPr>
        </p:nvSpPr>
        <p:spPr>
          <a:xfrm>
            <a:off x="76200" y="1154113"/>
            <a:ext cx="8991600" cy="5170487"/>
          </a:xfrm>
        </p:spPr>
        <p:txBody>
          <a:bodyPr/>
          <a:lstStyle/>
          <a:p>
            <a:r>
              <a:rPr lang="en-US" smtClean="0"/>
              <a:t>Who is a witness?</a:t>
            </a:r>
          </a:p>
          <a:p>
            <a:pPr lvl="1"/>
            <a:r>
              <a:rPr lang="en-US" smtClean="0"/>
              <a:t>Direct</a:t>
            </a:r>
          </a:p>
          <a:p>
            <a:pPr lvl="1"/>
            <a:r>
              <a:rPr lang="en-US" smtClean="0"/>
              <a:t>Indirect</a:t>
            </a:r>
          </a:p>
          <a:p>
            <a:pPr lvl="1"/>
            <a:endParaRPr lang="en-US" smtClean="0"/>
          </a:p>
          <a:p>
            <a:r>
              <a:rPr lang="en-US" smtClean="0"/>
              <a:t>How to interview witnesses</a:t>
            </a:r>
          </a:p>
          <a:p>
            <a:pPr lvl="1"/>
            <a:r>
              <a:rPr lang="en-US" smtClean="0"/>
              <a:t>Open ended questions</a:t>
            </a:r>
          </a:p>
          <a:p>
            <a:pPr lvl="1"/>
            <a:r>
              <a:rPr lang="en-US" smtClean="0"/>
              <a:t>Test evidence</a:t>
            </a:r>
          </a:p>
          <a:p>
            <a:pPr lvl="1"/>
            <a:r>
              <a:rPr lang="en-US" smtClean="0"/>
              <a:t>Do not assign blame</a:t>
            </a:r>
          </a:p>
          <a:p>
            <a:pPr lvl="1"/>
            <a:endParaRPr lang="en-US" smtClean="0"/>
          </a:p>
          <a:p>
            <a:r>
              <a:rPr lang="en-US" smtClean="0"/>
              <a:t>How to compile the information</a:t>
            </a:r>
          </a:p>
          <a:p>
            <a:pPr lvl="1"/>
            <a:r>
              <a:rPr lang="en-US" smtClean="0"/>
              <a:t>Oral </a:t>
            </a:r>
          </a:p>
          <a:p>
            <a:pPr lvl="1"/>
            <a:r>
              <a:rPr lang="en-US" smtClean="0"/>
              <a:t>Written</a:t>
            </a:r>
            <a:endParaRPr lang="en-US"/>
          </a:p>
        </p:txBody>
      </p:sp>
    </p:spTree>
    <p:extLst>
      <p:ext uri="{BB962C8B-B14F-4D97-AF65-F5344CB8AC3E}">
        <p14:creationId xmlns:p14="http://schemas.microsoft.com/office/powerpoint/2010/main" val="3153144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smtClean="0"/>
              <a:t>Pertinent Documentation</a:t>
            </a:r>
            <a:endParaRPr lang="en-US"/>
          </a:p>
        </p:txBody>
      </p:sp>
      <p:sp>
        <p:nvSpPr>
          <p:cNvPr id="200707" name="Rectangle 3"/>
          <p:cNvSpPr>
            <a:spLocks noGrp="1" noChangeArrowheads="1"/>
          </p:cNvSpPr>
          <p:nvPr>
            <p:ph type="body" idx="14"/>
          </p:nvPr>
        </p:nvSpPr>
        <p:spPr>
          <a:xfrm>
            <a:off x="76200" y="1154113"/>
            <a:ext cx="8991600" cy="5170487"/>
          </a:xfrm>
        </p:spPr>
        <p:txBody>
          <a:bodyPr/>
          <a:lstStyle/>
          <a:p>
            <a:r>
              <a:rPr lang="en-US" smtClean="0"/>
              <a:t>Work rules</a:t>
            </a:r>
          </a:p>
          <a:p>
            <a:r>
              <a:rPr lang="en-US" smtClean="0"/>
              <a:t>Standard operating procedures</a:t>
            </a:r>
          </a:p>
          <a:p>
            <a:r>
              <a:rPr lang="en-US" smtClean="0"/>
              <a:t>Job safety/hazard analyses</a:t>
            </a:r>
          </a:p>
          <a:p>
            <a:r>
              <a:rPr lang="en-US" smtClean="0"/>
              <a:t>Previous investigations</a:t>
            </a:r>
          </a:p>
          <a:p>
            <a:r>
              <a:rPr lang="en-US" smtClean="0"/>
              <a:t>Safety manual</a:t>
            </a:r>
          </a:p>
          <a:p>
            <a:r>
              <a:rPr lang="en-US" smtClean="0"/>
              <a:t>Internet</a:t>
            </a:r>
            <a:endParaRPr lang="en-US"/>
          </a:p>
        </p:txBody>
      </p:sp>
    </p:spTree>
    <p:extLst>
      <p:ext uri="{BB962C8B-B14F-4D97-AF65-F5344CB8AC3E}">
        <p14:creationId xmlns:p14="http://schemas.microsoft.com/office/powerpoint/2010/main" val="1163041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smtClean="0"/>
              <a:t>Root Cause Analysis</a:t>
            </a:r>
            <a:endParaRPr lang="en-US"/>
          </a:p>
        </p:txBody>
      </p:sp>
      <p:sp>
        <p:nvSpPr>
          <p:cNvPr id="202755" name="Rectangle 3"/>
          <p:cNvSpPr>
            <a:spLocks noGrp="1" noChangeArrowheads="1"/>
          </p:cNvSpPr>
          <p:nvPr>
            <p:ph type="body" idx="14"/>
          </p:nvPr>
        </p:nvSpPr>
        <p:spPr>
          <a:xfrm>
            <a:off x="76200" y="1154113"/>
            <a:ext cx="8991600" cy="5170487"/>
          </a:xfrm>
        </p:spPr>
        <p:txBody>
          <a:bodyPr/>
          <a:lstStyle/>
          <a:p>
            <a:r>
              <a:rPr lang="en-US" smtClean="0"/>
              <a:t>Ask “Why” at least 5 times</a:t>
            </a:r>
          </a:p>
          <a:p>
            <a:r>
              <a:rPr lang="en-US" smtClean="0"/>
              <a:t>Don’t accept first impressions</a:t>
            </a:r>
          </a:p>
          <a:p>
            <a:r>
              <a:rPr lang="en-US" smtClean="0"/>
              <a:t>Problem-solve versus assignment of blame</a:t>
            </a:r>
          </a:p>
          <a:p>
            <a:r>
              <a:rPr lang="en-US" smtClean="0"/>
              <a:t>Analyze your systems</a:t>
            </a:r>
          </a:p>
          <a:p>
            <a:r>
              <a:rPr lang="en-US" smtClean="0"/>
              <a:t>What allowed the accident to take place?</a:t>
            </a:r>
            <a:endParaRPr lang="en-US"/>
          </a:p>
        </p:txBody>
      </p:sp>
    </p:spTree>
    <p:extLst>
      <p:ext uri="{BB962C8B-B14F-4D97-AF65-F5344CB8AC3E}">
        <p14:creationId xmlns:p14="http://schemas.microsoft.com/office/powerpoint/2010/main" val="3226088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smtClean="0"/>
              <a:t>What is a Root Cause?</a:t>
            </a:r>
            <a:endParaRPr lang="en-US"/>
          </a:p>
        </p:txBody>
      </p:sp>
      <p:sp>
        <p:nvSpPr>
          <p:cNvPr id="204803" name="Rectangle 3"/>
          <p:cNvSpPr>
            <a:spLocks noGrp="1" noChangeArrowheads="1"/>
          </p:cNvSpPr>
          <p:nvPr>
            <p:ph type="body" idx="14"/>
          </p:nvPr>
        </p:nvSpPr>
        <p:spPr>
          <a:xfrm>
            <a:off x="76200" y="1154113"/>
            <a:ext cx="8991600" cy="5170487"/>
          </a:xfrm>
        </p:spPr>
        <p:txBody>
          <a:bodyPr/>
          <a:lstStyle/>
          <a:p>
            <a:r>
              <a:rPr lang="en-US" smtClean="0"/>
              <a:t>Underlying system failures</a:t>
            </a:r>
          </a:p>
          <a:p>
            <a:r>
              <a:rPr lang="en-US" smtClean="0"/>
              <a:t>Without the system failure, the accident would not have happened</a:t>
            </a:r>
          </a:p>
          <a:p>
            <a:r>
              <a:rPr lang="en-US" smtClean="0"/>
              <a:t>Accidents typically have more than one root cause</a:t>
            </a:r>
            <a:endParaRPr lang="en-US"/>
          </a:p>
        </p:txBody>
      </p:sp>
    </p:spTree>
    <p:extLst>
      <p:ext uri="{BB962C8B-B14F-4D97-AF65-F5344CB8AC3E}">
        <p14:creationId xmlns:p14="http://schemas.microsoft.com/office/powerpoint/2010/main" val="3013766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smtClean="0"/>
              <a:t>What is Not a Root Cause?</a:t>
            </a:r>
            <a:endParaRPr lang="en-US"/>
          </a:p>
        </p:txBody>
      </p:sp>
      <p:sp>
        <p:nvSpPr>
          <p:cNvPr id="206851" name="Rectangle 3"/>
          <p:cNvSpPr>
            <a:spLocks noGrp="1" noChangeArrowheads="1"/>
          </p:cNvSpPr>
          <p:nvPr>
            <p:ph type="body" idx="14"/>
          </p:nvPr>
        </p:nvSpPr>
        <p:spPr>
          <a:xfrm>
            <a:off x="76200" y="1154113"/>
            <a:ext cx="8991600" cy="5170487"/>
          </a:xfrm>
        </p:spPr>
        <p:txBody>
          <a:bodyPr/>
          <a:lstStyle/>
          <a:p>
            <a:r>
              <a:rPr lang="en-US" smtClean="0"/>
              <a:t>Immediate or Direct Cause</a:t>
            </a:r>
          </a:p>
          <a:p>
            <a:r>
              <a:rPr lang="en-US" smtClean="0"/>
              <a:t>The cause that most directly led to the accident</a:t>
            </a:r>
          </a:p>
          <a:p>
            <a:pPr lvl="1"/>
            <a:r>
              <a:rPr lang="en-US" smtClean="0"/>
              <a:t>Some examples: broken pallet, human error, failed brakes, etc.</a:t>
            </a:r>
            <a:endParaRPr lang="en-US"/>
          </a:p>
        </p:txBody>
      </p:sp>
    </p:spTree>
    <p:extLst>
      <p:ext uri="{BB962C8B-B14F-4D97-AF65-F5344CB8AC3E}">
        <p14:creationId xmlns:p14="http://schemas.microsoft.com/office/powerpoint/2010/main" val="3924125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smtClean="0"/>
              <a:t>Accident Causing  Discrepancies</a:t>
            </a:r>
            <a:endParaRPr lang="en-US"/>
          </a:p>
        </p:txBody>
      </p:sp>
      <p:sp>
        <p:nvSpPr>
          <p:cNvPr id="208899" name="Rectangle 3"/>
          <p:cNvSpPr>
            <a:spLocks noGrp="1" noChangeArrowheads="1"/>
          </p:cNvSpPr>
          <p:nvPr>
            <p:ph type="body" idx="14"/>
          </p:nvPr>
        </p:nvSpPr>
        <p:spPr>
          <a:xfrm>
            <a:off x="76200" y="1154113"/>
            <a:ext cx="8991600" cy="5170487"/>
          </a:xfrm>
        </p:spPr>
        <p:txBody>
          <a:bodyPr/>
          <a:lstStyle/>
          <a:p>
            <a:r>
              <a:rPr lang="en-US" dirty="0" smtClean="0"/>
              <a:t>Equipment</a:t>
            </a:r>
          </a:p>
          <a:p>
            <a:pPr lvl="1"/>
            <a:r>
              <a:rPr lang="en-US" dirty="0" smtClean="0"/>
              <a:t>People don’t have the tools they need</a:t>
            </a:r>
          </a:p>
          <a:p>
            <a:pPr marL="457200" lvl="1" indent="0">
              <a:buNone/>
            </a:pPr>
            <a:endParaRPr lang="en-US" dirty="0" smtClean="0"/>
          </a:p>
          <a:p>
            <a:pPr marL="457200" lvl="1" indent="0">
              <a:buNone/>
            </a:pPr>
            <a:endParaRPr lang="en-US" dirty="0" smtClean="0"/>
          </a:p>
          <a:p>
            <a:r>
              <a:rPr lang="en-US" dirty="0" smtClean="0"/>
              <a:t>Skill</a:t>
            </a:r>
          </a:p>
          <a:p>
            <a:pPr lvl="1"/>
            <a:r>
              <a:rPr lang="en-US" dirty="0" smtClean="0"/>
              <a:t>People don’t know what to do</a:t>
            </a:r>
          </a:p>
          <a:p>
            <a:pPr lvl="1"/>
            <a:endParaRPr lang="en-US" dirty="0" smtClean="0"/>
          </a:p>
          <a:p>
            <a:endParaRPr lang="en-US" dirty="0" smtClean="0"/>
          </a:p>
          <a:p>
            <a:r>
              <a:rPr lang="en-US" dirty="0" smtClean="0"/>
              <a:t>Performance</a:t>
            </a:r>
          </a:p>
          <a:p>
            <a:pPr lvl="1"/>
            <a:r>
              <a:rPr lang="en-US" dirty="0" smtClean="0"/>
              <a:t>People don’t do what they need  to do</a:t>
            </a:r>
            <a:endParaRPr lang="en-US" dirty="0"/>
          </a:p>
        </p:txBody>
      </p:sp>
      <p:grpSp>
        <p:nvGrpSpPr>
          <p:cNvPr id="208900" name="Group 4"/>
          <p:cNvGrpSpPr>
            <a:grpSpLocks/>
          </p:cNvGrpSpPr>
          <p:nvPr/>
        </p:nvGrpSpPr>
        <p:grpSpPr bwMode="auto">
          <a:xfrm>
            <a:off x="1600200" y="2133600"/>
            <a:ext cx="3422650" cy="628650"/>
            <a:chOff x="2448" y="960"/>
            <a:chExt cx="2156" cy="396"/>
          </a:xfrm>
        </p:grpSpPr>
        <p:grpSp>
          <p:nvGrpSpPr>
            <p:cNvPr id="208901" name="Group 5"/>
            <p:cNvGrpSpPr>
              <a:grpSpLocks/>
            </p:cNvGrpSpPr>
            <p:nvPr/>
          </p:nvGrpSpPr>
          <p:grpSpPr bwMode="auto">
            <a:xfrm>
              <a:off x="2475" y="1091"/>
              <a:ext cx="261" cy="104"/>
              <a:chOff x="2524" y="1337"/>
              <a:chExt cx="261" cy="104"/>
            </a:xfrm>
          </p:grpSpPr>
          <p:sp>
            <p:nvSpPr>
              <p:cNvPr id="208902" name="Freeform 6"/>
              <p:cNvSpPr>
                <a:spLocks/>
              </p:cNvSpPr>
              <p:nvPr/>
            </p:nvSpPr>
            <p:spPr bwMode="auto">
              <a:xfrm>
                <a:off x="2639" y="1337"/>
                <a:ext cx="17" cy="37"/>
              </a:xfrm>
              <a:custGeom>
                <a:avLst/>
                <a:gdLst>
                  <a:gd name="T0" fmla="*/ 0 w 17"/>
                  <a:gd name="T1" fmla="*/ 0 h 37"/>
                  <a:gd name="T2" fmla="*/ 16 w 17"/>
                  <a:gd name="T3" fmla="*/ 17 h 37"/>
                  <a:gd name="T4" fmla="*/ 16 w 17"/>
                  <a:gd name="T5" fmla="*/ 36 h 37"/>
                  <a:gd name="T6" fmla="*/ 0 w 17"/>
                  <a:gd name="T7" fmla="*/ 14 h 37"/>
                  <a:gd name="T8" fmla="*/ 0 w 17"/>
                  <a:gd name="T9" fmla="*/ 0 h 37"/>
                </a:gdLst>
                <a:ahLst/>
                <a:cxnLst>
                  <a:cxn ang="0">
                    <a:pos x="T0" y="T1"/>
                  </a:cxn>
                  <a:cxn ang="0">
                    <a:pos x="T2" y="T3"/>
                  </a:cxn>
                  <a:cxn ang="0">
                    <a:pos x="T4" y="T5"/>
                  </a:cxn>
                  <a:cxn ang="0">
                    <a:pos x="T6" y="T7"/>
                  </a:cxn>
                  <a:cxn ang="0">
                    <a:pos x="T8" y="T9"/>
                  </a:cxn>
                </a:cxnLst>
                <a:rect l="0" t="0" r="r" b="b"/>
                <a:pathLst>
                  <a:path w="17" h="37">
                    <a:moveTo>
                      <a:pt x="0" y="0"/>
                    </a:moveTo>
                    <a:lnTo>
                      <a:pt x="16" y="17"/>
                    </a:lnTo>
                    <a:lnTo>
                      <a:pt x="16" y="36"/>
                    </a:lnTo>
                    <a:lnTo>
                      <a:pt x="0" y="14"/>
                    </a:lnTo>
                    <a:lnTo>
                      <a:pt x="0" y="0"/>
                    </a:lnTo>
                  </a:path>
                </a:pathLst>
              </a:custGeom>
              <a:solidFill>
                <a:srgbClr val="8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8903" name="Group 7"/>
              <p:cNvGrpSpPr>
                <a:grpSpLocks/>
              </p:cNvGrpSpPr>
              <p:nvPr/>
            </p:nvGrpSpPr>
            <p:grpSpPr bwMode="auto">
              <a:xfrm>
                <a:off x="2524" y="1337"/>
                <a:ext cx="261" cy="104"/>
                <a:chOff x="2524" y="1337"/>
                <a:chExt cx="261" cy="104"/>
              </a:xfrm>
            </p:grpSpPr>
            <p:sp>
              <p:nvSpPr>
                <p:cNvPr id="208904" name="Freeform 8"/>
                <p:cNvSpPr>
                  <a:spLocks/>
                </p:cNvSpPr>
                <p:nvPr/>
              </p:nvSpPr>
              <p:spPr bwMode="auto">
                <a:xfrm>
                  <a:off x="2524" y="1337"/>
                  <a:ext cx="261" cy="86"/>
                </a:xfrm>
                <a:custGeom>
                  <a:avLst/>
                  <a:gdLst>
                    <a:gd name="T0" fmla="*/ 114 w 261"/>
                    <a:gd name="T1" fmla="*/ 0 h 86"/>
                    <a:gd name="T2" fmla="*/ 260 w 261"/>
                    <a:gd name="T3" fmla="*/ 42 h 86"/>
                    <a:gd name="T4" fmla="*/ 172 w 261"/>
                    <a:gd name="T5" fmla="*/ 85 h 86"/>
                    <a:gd name="T6" fmla="*/ 160 w 261"/>
                    <a:gd name="T7" fmla="*/ 66 h 86"/>
                    <a:gd name="T8" fmla="*/ 15 w 261"/>
                    <a:gd name="T9" fmla="*/ 66 h 86"/>
                    <a:gd name="T10" fmla="*/ 0 w 261"/>
                    <a:gd name="T11" fmla="*/ 18 h 86"/>
                    <a:gd name="T12" fmla="*/ 126 w 261"/>
                    <a:gd name="T13" fmla="*/ 18 h 86"/>
                    <a:gd name="T14" fmla="*/ 114 w 261"/>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86">
                      <a:moveTo>
                        <a:pt x="114" y="0"/>
                      </a:moveTo>
                      <a:lnTo>
                        <a:pt x="260" y="42"/>
                      </a:lnTo>
                      <a:lnTo>
                        <a:pt x="172" y="85"/>
                      </a:lnTo>
                      <a:lnTo>
                        <a:pt x="160" y="66"/>
                      </a:lnTo>
                      <a:lnTo>
                        <a:pt x="15" y="66"/>
                      </a:lnTo>
                      <a:lnTo>
                        <a:pt x="0" y="18"/>
                      </a:lnTo>
                      <a:lnTo>
                        <a:pt x="126" y="18"/>
                      </a:lnTo>
                      <a:lnTo>
                        <a:pt x="114" y="0"/>
                      </a:lnTo>
                    </a:path>
                  </a:pathLst>
                </a:custGeom>
                <a:solidFill>
                  <a:srgbClr val="FF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05" name="Freeform 9"/>
                <p:cNvSpPr>
                  <a:spLocks/>
                </p:cNvSpPr>
                <p:nvPr/>
              </p:nvSpPr>
              <p:spPr bwMode="auto">
                <a:xfrm>
                  <a:off x="2696" y="1379"/>
                  <a:ext cx="89" cy="62"/>
                </a:xfrm>
                <a:custGeom>
                  <a:avLst/>
                  <a:gdLst>
                    <a:gd name="T0" fmla="*/ 88 w 89"/>
                    <a:gd name="T1" fmla="*/ 0 h 62"/>
                    <a:gd name="T2" fmla="*/ 0 w 89"/>
                    <a:gd name="T3" fmla="*/ 42 h 62"/>
                    <a:gd name="T4" fmla="*/ 0 w 89"/>
                    <a:gd name="T5" fmla="*/ 61 h 62"/>
                    <a:gd name="T6" fmla="*/ 88 w 89"/>
                    <a:gd name="T7" fmla="*/ 18 h 62"/>
                    <a:gd name="T8" fmla="*/ 88 w 89"/>
                    <a:gd name="T9" fmla="*/ 0 h 62"/>
                  </a:gdLst>
                  <a:ahLst/>
                  <a:cxnLst>
                    <a:cxn ang="0">
                      <a:pos x="T0" y="T1"/>
                    </a:cxn>
                    <a:cxn ang="0">
                      <a:pos x="T2" y="T3"/>
                    </a:cxn>
                    <a:cxn ang="0">
                      <a:pos x="T4" y="T5"/>
                    </a:cxn>
                    <a:cxn ang="0">
                      <a:pos x="T6" y="T7"/>
                    </a:cxn>
                    <a:cxn ang="0">
                      <a:pos x="T8" y="T9"/>
                    </a:cxn>
                  </a:cxnLst>
                  <a:rect l="0" t="0" r="r" b="b"/>
                  <a:pathLst>
                    <a:path w="89" h="62">
                      <a:moveTo>
                        <a:pt x="88" y="0"/>
                      </a:moveTo>
                      <a:lnTo>
                        <a:pt x="0" y="42"/>
                      </a:lnTo>
                      <a:lnTo>
                        <a:pt x="0" y="61"/>
                      </a:lnTo>
                      <a:lnTo>
                        <a:pt x="88" y="18"/>
                      </a:lnTo>
                      <a:lnTo>
                        <a:pt x="88" y="0"/>
                      </a:lnTo>
                    </a:path>
                  </a:pathLst>
                </a:custGeom>
                <a:solidFill>
                  <a:srgbClr val="8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06" name="Freeform 10"/>
                <p:cNvSpPr>
                  <a:spLocks/>
                </p:cNvSpPr>
                <p:nvPr/>
              </p:nvSpPr>
              <p:spPr bwMode="auto">
                <a:xfrm>
                  <a:off x="2685" y="1403"/>
                  <a:ext cx="17" cy="38"/>
                </a:xfrm>
                <a:custGeom>
                  <a:avLst/>
                  <a:gdLst>
                    <a:gd name="T0" fmla="*/ 16 w 17"/>
                    <a:gd name="T1" fmla="*/ 19 h 38"/>
                    <a:gd name="T2" fmla="*/ 0 w 17"/>
                    <a:gd name="T3" fmla="*/ 0 h 38"/>
                    <a:gd name="T4" fmla="*/ 0 w 17"/>
                    <a:gd name="T5" fmla="*/ 19 h 38"/>
                    <a:gd name="T6" fmla="*/ 15 w 17"/>
                    <a:gd name="T7" fmla="*/ 37 h 38"/>
                    <a:gd name="T8" fmla="*/ 16 w 17"/>
                    <a:gd name="T9" fmla="*/ 19 h 38"/>
                  </a:gdLst>
                  <a:ahLst/>
                  <a:cxnLst>
                    <a:cxn ang="0">
                      <a:pos x="T0" y="T1"/>
                    </a:cxn>
                    <a:cxn ang="0">
                      <a:pos x="T2" y="T3"/>
                    </a:cxn>
                    <a:cxn ang="0">
                      <a:pos x="T4" y="T5"/>
                    </a:cxn>
                    <a:cxn ang="0">
                      <a:pos x="T6" y="T7"/>
                    </a:cxn>
                    <a:cxn ang="0">
                      <a:pos x="T8" y="T9"/>
                    </a:cxn>
                  </a:cxnLst>
                  <a:rect l="0" t="0" r="r" b="b"/>
                  <a:pathLst>
                    <a:path w="17" h="38">
                      <a:moveTo>
                        <a:pt x="16" y="19"/>
                      </a:moveTo>
                      <a:lnTo>
                        <a:pt x="0" y="0"/>
                      </a:lnTo>
                      <a:lnTo>
                        <a:pt x="0" y="19"/>
                      </a:lnTo>
                      <a:lnTo>
                        <a:pt x="15" y="37"/>
                      </a:lnTo>
                      <a:lnTo>
                        <a:pt x="16" y="19"/>
                      </a:lnTo>
                    </a:path>
                  </a:pathLst>
                </a:custGeom>
                <a:solidFill>
                  <a:srgbClr val="8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07" name="Freeform 11"/>
                <p:cNvSpPr>
                  <a:spLocks/>
                </p:cNvSpPr>
                <p:nvPr/>
              </p:nvSpPr>
              <p:spPr bwMode="auto">
                <a:xfrm>
                  <a:off x="2539" y="1403"/>
                  <a:ext cx="147" cy="20"/>
                </a:xfrm>
                <a:custGeom>
                  <a:avLst/>
                  <a:gdLst>
                    <a:gd name="T0" fmla="*/ 146 w 147"/>
                    <a:gd name="T1" fmla="*/ 0 h 20"/>
                    <a:gd name="T2" fmla="*/ 146 w 147"/>
                    <a:gd name="T3" fmla="*/ 19 h 20"/>
                    <a:gd name="T4" fmla="*/ 0 w 147"/>
                    <a:gd name="T5" fmla="*/ 19 h 20"/>
                    <a:gd name="T6" fmla="*/ 0 w 147"/>
                    <a:gd name="T7" fmla="*/ 0 h 20"/>
                    <a:gd name="T8" fmla="*/ 146 w 147"/>
                    <a:gd name="T9" fmla="*/ 0 h 20"/>
                  </a:gdLst>
                  <a:ahLst/>
                  <a:cxnLst>
                    <a:cxn ang="0">
                      <a:pos x="T0" y="T1"/>
                    </a:cxn>
                    <a:cxn ang="0">
                      <a:pos x="T2" y="T3"/>
                    </a:cxn>
                    <a:cxn ang="0">
                      <a:pos x="T4" y="T5"/>
                    </a:cxn>
                    <a:cxn ang="0">
                      <a:pos x="T6" y="T7"/>
                    </a:cxn>
                    <a:cxn ang="0">
                      <a:pos x="T8" y="T9"/>
                    </a:cxn>
                  </a:cxnLst>
                  <a:rect l="0" t="0" r="r" b="b"/>
                  <a:pathLst>
                    <a:path w="147" h="20">
                      <a:moveTo>
                        <a:pt x="146" y="0"/>
                      </a:moveTo>
                      <a:lnTo>
                        <a:pt x="146" y="19"/>
                      </a:lnTo>
                      <a:lnTo>
                        <a:pt x="0" y="19"/>
                      </a:lnTo>
                      <a:lnTo>
                        <a:pt x="0" y="0"/>
                      </a:lnTo>
                      <a:lnTo>
                        <a:pt x="146" y="0"/>
                      </a:lnTo>
                    </a:path>
                  </a:pathLst>
                </a:custGeom>
                <a:solidFill>
                  <a:srgbClr val="8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08" name="Freeform 12"/>
                <p:cNvSpPr>
                  <a:spLocks/>
                </p:cNvSpPr>
                <p:nvPr/>
              </p:nvSpPr>
              <p:spPr bwMode="auto">
                <a:xfrm>
                  <a:off x="2524" y="1355"/>
                  <a:ext cx="17" cy="68"/>
                </a:xfrm>
                <a:custGeom>
                  <a:avLst/>
                  <a:gdLst>
                    <a:gd name="T0" fmla="*/ 0 w 17"/>
                    <a:gd name="T1" fmla="*/ 0 h 68"/>
                    <a:gd name="T2" fmla="*/ 16 w 17"/>
                    <a:gd name="T3" fmla="*/ 48 h 68"/>
                    <a:gd name="T4" fmla="*/ 16 w 17"/>
                    <a:gd name="T5" fmla="*/ 67 h 68"/>
                    <a:gd name="T6" fmla="*/ 0 w 17"/>
                    <a:gd name="T7" fmla="*/ 18 h 68"/>
                    <a:gd name="T8" fmla="*/ 0 w 17"/>
                    <a:gd name="T9" fmla="*/ 0 h 68"/>
                  </a:gdLst>
                  <a:ahLst/>
                  <a:cxnLst>
                    <a:cxn ang="0">
                      <a:pos x="T0" y="T1"/>
                    </a:cxn>
                    <a:cxn ang="0">
                      <a:pos x="T2" y="T3"/>
                    </a:cxn>
                    <a:cxn ang="0">
                      <a:pos x="T4" y="T5"/>
                    </a:cxn>
                    <a:cxn ang="0">
                      <a:pos x="T6" y="T7"/>
                    </a:cxn>
                    <a:cxn ang="0">
                      <a:pos x="T8" y="T9"/>
                    </a:cxn>
                  </a:cxnLst>
                  <a:rect l="0" t="0" r="r" b="b"/>
                  <a:pathLst>
                    <a:path w="17" h="68">
                      <a:moveTo>
                        <a:pt x="0" y="0"/>
                      </a:moveTo>
                      <a:lnTo>
                        <a:pt x="16" y="48"/>
                      </a:lnTo>
                      <a:lnTo>
                        <a:pt x="16" y="67"/>
                      </a:lnTo>
                      <a:lnTo>
                        <a:pt x="0" y="18"/>
                      </a:lnTo>
                      <a:lnTo>
                        <a:pt x="0" y="0"/>
                      </a:lnTo>
                    </a:path>
                  </a:pathLst>
                </a:custGeom>
                <a:solidFill>
                  <a:srgbClr val="8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08909" name="Rectangle 13"/>
            <p:cNvSpPr>
              <a:spLocks noChangeArrowheads="1"/>
            </p:cNvSpPr>
            <p:nvPr/>
          </p:nvSpPr>
          <p:spPr bwMode="auto">
            <a:xfrm>
              <a:off x="2448" y="960"/>
              <a:ext cx="2156" cy="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nSpc>
                  <a:spcPct val="100000"/>
                </a:lnSpc>
                <a:spcBef>
                  <a:spcPct val="0"/>
                </a:spcBef>
              </a:pPr>
              <a:r>
                <a:rPr lang="en-US" sz="3200" b="1" dirty="0">
                  <a:solidFill>
                    <a:schemeClr val="tx1"/>
                  </a:solidFill>
                </a:rPr>
                <a:t>Engineer</a:t>
              </a:r>
            </a:p>
          </p:txBody>
        </p:sp>
      </p:grpSp>
      <p:grpSp>
        <p:nvGrpSpPr>
          <p:cNvPr id="208910" name="Group 14"/>
          <p:cNvGrpSpPr>
            <a:grpSpLocks/>
          </p:cNvGrpSpPr>
          <p:nvPr/>
        </p:nvGrpSpPr>
        <p:grpSpPr bwMode="auto">
          <a:xfrm>
            <a:off x="1645671" y="3613728"/>
            <a:ext cx="3213162" cy="533400"/>
            <a:chOff x="2496" y="1932"/>
            <a:chExt cx="3315" cy="396"/>
          </a:xfrm>
        </p:grpSpPr>
        <p:grpSp>
          <p:nvGrpSpPr>
            <p:cNvPr id="208911" name="Group 15"/>
            <p:cNvGrpSpPr>
              <a:grpSpLocks/>
            </p:cNvGrpSpPr>
            <p:nvPr/>
          </p:nvGrpSpPr>
          <p:grpSpPr bwMode="auto">
            <a:xfrm>
              <a:off x="2496" y="2112"/>
              <a:ext cx="292" cy="104"/>
              <a:chOff x="2572" y="2297"/>
              <a:chExt cx="292" cy="104"/>
            </a:xfrm>
          </p:grpSpPr>
          <p:sp>
            <p:nvSpPr>
              <p:cNvPr id="208912" name="Freeform 16"/>
              <p:cNvSpPr>
                <a:spLocks/>
              </p:cNvSpPr>
              <p:nvPr/>
            </p:nvSpPr>
            <p:spPr bwMode="auto">
              <a:xfrm>
                <a:off x="2687" y="2297"/>
                <a:ext cx="17" cy="37"/>
              </a:xfrm>
              <a:custGeom>
                <a:avLst/>
                <a:gdLst>
                  <a:gd name="T0" fmla="*/ 0 w 17"/>
                  <a:gd name="T1" fmla="*/ 0 h 37"/>
                  <a:gd name="T2" fmla="*/ 16 w 17"/>
                  <a:gd name="T3" fmla="*/ 17 h 37"/>
                  <a:gd name="T4" fmla="*/ 16 w 17"/>
                  <a:gd name="T5" fmla="*/ 36 h 37"/>
                  <a:gd name="T6" fmla="*/ 0 w 17"/>
                  <a:gd name="T7" fmla="*/ 14 h 37"/>
                  <a:gd name="T8" fmla="*/ 0 w 17"/>
                  <a:gd name="T9" fmla="*/ 0 h 37"/>
                </a:gdLst>
                <a:ahLst/>
                <a:cxnLst>
                  <a:cxn ang="0">
                    <a:pos x="T0" y="T1"/>
                  </a:cxn>
                  <a:cxn ang="0">
                    <a:pos x="T2" y="T3"/>
                  </a:cxn>
                  <a:cxn ang="0">
                    <a:pos x="T4" y="T5"/>
                  </a:cxn>
                  <a:cxn ang="0">
                    <a:pos x="T6" y="T7"/>
                  </a:cxn>
                  <a:cxn ang="0">
                    <a:pos x="T8" y="T9"/>
                  </a:cxn>
                </a:cxnLst>
                <a:rect l="0" t="0" r="r" b="b"/>
                <a:pathLst>
                  <a:path w="17" h="37">
                    <a:moveTo>
                      <a:pt x="0" y="0"/>
                    </a:moveTo>
                    <a:lnTo>
                      <a:pt x="16" y="17"/>
                    </a:lnTo>
                    <a:lnTo>
                      <a:pt x="16" y="36"/>
                    </a:lnTo>
                    <a:lnTo>
                      <a:pt x="0" y="14"/>
                    </a:lnTo>
                    <a:lnTo>
                      <a:pt x="0" y="0"/>
                    </a:lnTo>
                  </a:path>
                </a:pathLst>
              </a:custGeom>
              <a:solidFill>
                <a:srgbClr val="8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8913" name="Group 17"/>
              <p:cNvGrpSpPr>
                <a:grpSpLocks/>
              </p:cNvGrpSpPr>
              <p:nvPr/>
            </p:nvGrpSpPr>
            <p:grpSpPr bwMode="auto">
              <a:xfrm>
                <a:off x="2572" y="2297"/>
                <a:ext cx="292" cy="104"/>
                <a:chOff x="2572" y="2297"/>
                <a:chExt cx="292" cy="104"/>
              </a:xfrm>
            </p:grpSpPr>
            <p:sp>
              <p:nvSpPr>
                <p:cNvPr id="208914" name="Freeform 18"/>
                <p:cNvSpPr>
                  <a:spLocks/>
                </p:cNvSpPr>
                <p:nvPr/>
              </p:nvSpPr>
              <p:spPr bwMode="auto">
                <a:xfrm>
                  <a:off x="2572" y="2297"/>
                  <a:ext cx="292" cy="104"/>
                </a:xfrm>
                <a:custGeom>
                  <a:avLst/>
                  <a:gdLst>
                    <a:gd name="T0" fmla="*/ 114 w 261"/>
                    <a:gd name="T1" fmla="*/ 0 h 86"/>
                    <a:gd name="T2" fmla="*/ 260 w 261"/>
                    <a:gd name="T3" fmla="*/ 42 h 86"/>
                    <a:gd name="T4" fmla="*/ 172 w 261"/>
                    <a:gd name="T5" fmla="*/ 85 h 86"/>
                    <a:gd name="T6" fmla="*/ 160 w 261"/>
                    <a:gd name="T7" fmla="*/ 66 h 86"/>
                    <a:gd name="T8" fmla="*/ 15 w 261"/>
                    <a:gd name="T9" fmla="*/ 66 h 86"/>
                    <a:gd name="T10" fmla="*/ 0 w 261"/>
                    <a:gd name="T11" fmla="*/ 18 h 86"/>
                    <a:gd name="T12" fmla="*/ 126 w 261"/>
                    <a:gd name="T13" fmla="*/ 18 h 86"/>
                    <a:gd name="T14" fmla="*/ 114 w 261"/>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86">
                      <a:moveTo>
                        <a:pt x="114" y="0"/>
                      </a:moveTo>
                      <a:lnTo>
                        <a:pt x="260" y="42"/>
                      </a:lnTo>
                      <a:lnTo>
                        <a:pt x="172" y="85"/>
                      </a:lnTo>
                      <a:lnTo>
                        <a:pt x="160" y="66"/>
                      </a:lnTo>
                      <a:lnTo>
                        <a:pt x="15" y="66"/>
                      </a:lnTo>
                      <a:lnTo>
                        <a:pt x="0" y="18"/>
                      </a:lnTo>
                      <a:lnTo>
                        <a:pt x="126" y="18"/>
                      </a:lnTo>
                      <a:lnTo>
                        <a:pt x="114" y="0"/>
                      </a:lnTo>
                    </a:path>
                  </a:pathLst>
                </a:custGeom>
                <a:solidFill>
                  <a:srgbClr val="FF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15" name="Freeform 19"/>
                <p:cNvSpPr>
                  <a:spLocks/>
                </p:cNvSpPr>
                <p:nvPr/>
              </p:nvSpPr>
              <p:spPr bwMode="auto">
                <a:xfrm>
                  <a:off x="2744" y="2339"/>
                  <a:ext cx="89" cy="62"/>
                </a:xfrm>
                <a:custGeom>
                  <a:avLst/>
                  <a:gdLst>
                    <a:gd name="T0" fmla="*/ 88 w 89"/>
                    <a:gd name="T1" fmla="*/ 0 h 62"/>
                    <a:gd name="T2" fmla="*/ 0 w 89"/>
                    <a:gd name="T3" fmla="*/ 42 h 62"/>
                    <a:gd name="T4" fmla="*/ 0 w 89"/>
                    <a:gd name="T5" fmla="*/ 61 h 62"/>
                    <a:gd name="T6" fmla="*/ 88 w 89"/>
                    <a:gd name="T7" fmla="*/ 18 h 62"/>
                    <a:gd name="T8" fmla="*/ 88 w 89"/>
                    <a:gd name="T9" fmla="*/ 0 h 62"/>
                  </a:gdLst>
                  <a:ahLst/>
                  <a:cxnLst>
                    <a:cxn ang="0">
                      <a:pos x="T0" y="T1"/>
                    </a:cxn>
                    <a:cxn ang="0">
                      <a:pos x="T2" y="T3"/>
                    </a:cxn>
                    <a:cxn ang="0">
                      <a:pos x="T4" y="T5"/>
                    </a:cxn>
                    <a:cxn ang="0">
                      <a:pos x="T6" y="T7"/>
                    </a:cxn>
                    <a:cxn ang="0">
                      <a:pos x="T8" y="T9"/>
                    </a:cxn>
                  </a:cxnLst>
                  <a:rect l="0" t="0" r="r" b="b"/>
                  <a:pathLst>
                    <a:path w="89" h="62">
                      <a:moveTo>
                        <a:pt x="88" y="0"/>
                      </a:moveTo>
                      <a:lnTo>
                        <a:pt x="0" y="42"/>
                      </a:lnTo>
                      <a:lnTo>
                        <a:pt x="0" y="61"/>
                      </a:lnTo>
                      <a:lnTo>
                        <a:pt x="88" y="18"/>
                      </a:lnTo>
                      <a:lnTo>
                        <a:pt x="88" y="0"/>
                      </a:lnTo>
                    </a:path>
                  </a:pathLst>
                </a:custGeom>
                <a:solidFill>
                  <a:srgbClr val="8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16" name="Freeform 20"/>
                <p:cNvSpPr>
                  <a:spLocks/>
                </p:cNvSpPr>
                <p:nvPr/>
              </p:nvSpPr>
              <p:spPr bwMode="auto">
                <a:xfrm>
                  <a:off x="2733" y="2363"/>
                  <a:ext cx="17" cy="38"/>
                </a:xfrm>
                <a:custGeom>
                  <a:avLst/>
                  <a:gdLst>
                    <a:gd name="T0" fmla="*/ 16 w 17"/>
                    <a:gd name="T1" fmla="*/ 19 h 38"/>
                    <a:gd name="T2" fmla="*/ 0 w 17"/>
                    <a:gd name="T3" fmla="*/ 0 h 38"/>
                    <a:gd name="T4" fmla="*/ 0 w 17"/>
                    <a:gd name="T5" fmla="*/ 19 h 38"/>
                    <a:gd name="T6" fmla="*/ 15 w 17"/>
                    <a:gd name="T7" fmla="*/ 37 h 38"/>
                    <a:gd name="T8" fmla="*/ 16 w 17"/>
                    <a:gd name="T9" fmla="*/ 19 h 38"/>
                  </a:gdLst>
                  <a:ahLst/>
                  <a:cxnLst>
                    <a:cxn ang="0">
                      <a:pos x="T0" y="T1"/>
                    </a:cxn>
                    <a:cxn ang="0">
                      <a:pos x="T2" y="T3"/>
                    </a:cxn>
                    <a:cxn ang="0">
                      <a:pos x="T4" y="T5"/>
                    </a:cxn>
                    <a:cxn ang="0">
                      <a:pos x="T6" y="T7"/>
                    </a:cxn>
                    <a:cxn ang="0">
                      <a:pos x="T8" y="T9"/>
                    </a:cxn>
                  </a:cxnLst>
                  <a:rect l="0" t="0" r="r" b="b"/>
                  <a:pathLst>
                    <a:path w="17" h="38">
                      <a:moveTo>
                        <a:pt x="16" y="19"/>
                      </a:moveTo>
                      <a:lnTo>
                        <a:pt x="0" y="0"/>
                      </a:lnTo>
                      <a:lnTo>
                        <a:pt x="0" y="19"/>
                      </a:lnTo>
                      <a:lnTo>
                        <a:pt x="15" y="37"/>
                      </a:lnTo>
                      <a:lnTo>
                        <a:pt x="16" y="19"/>
                      </a:lnTo>
                    </a:path>
                  </a:pathLst>
                </a:custGeom>
                <a:solidFill>
                  <a:srgbClr val="8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17" name="Freeform 21"/>
                <p:cNvSpPr>
                  <a:spLocks/>
                </p:cNvSpPr>
                <p:nvPr/>
              </p:nvSpPr>
              <p:spPr bwMode="auto">
                <a:xfrm>
                  <a:off x="2587" y="2363"/>
                  <a:ext cx="147" cy="20"/>
                </a:xfrm>
                <a:custGeom>
                  <a:avLst/>
                  <a:gdLst>
                    <a:gd name="T0" fmla="*/ 146 w 147"/>
                    <a:gd name="T1" fmla="*/ 0 h 20"/>
                    <a:gd name="T2" fmla="*/ 146 w 147"/>
                    <a:gd name="T3" fmla="*/ 19 h 20"/>
                    <a:gd name="T4" fmla="*/ 0 w 147"/>
                    <a:gd name="T5" fmla="*/ 19 h 20"/>
                    <a:gd name="T6" fmla="*/ 0 w 147"/>
                    <a:gd name="T7" fmla="*/ 0 h 20"/>
                    <a:gd name="T8" fmla="*/ 146 w 147"/>
                    <a:gd name="T9" fmla="*/ 0 h 20"/>
                  </a:gdLst>
                  <a:ahLst/>
                  <a:cxnLst>
                    <a:cxn ang="0">
                      <a:pos x="T0" y="T1"/>
                    </a:cxn>
                    <a:cxn ang="0">
                      <a:pos x="T2" y="T3"/>
                    </a:cxn>
                    <a:cxn ang="0">
                      <a:pos x="T4" y="T5"/>
                    </a:cxn>
                    <a:cxn ang="0">
                      <a:pos x="T6" y="T7"/>
                    </a:cxn>
                    <a:cxn ang="0">
                      <a:pos x="T8" y="T9"/>
                    </a:cxn>
                  </a:cxnLst>
                  <a:rect l="0" t="0" r="r" b="b"/>
                  <a:pathLst>
                    <a:path w="147" h="20">
                      <a:moveTo>
                        <a:pt x="146" y="0"/>
                      </a:moveTo>
                      <a:lnTo>
                        <a:pt x="146" y="19"/>
                      </a:lnTo>
                      <a:lnTo>
                        <a:pt x="0" y="19"/>
                      </a:lnTo>
                      <a:lnTo>
                        <a:pt x="0" y="0"/>
                      </a:lnTo>
                      <a:lnTo>
                        <a:pt x="146" y="0"/>
                      </a:lnTo>
                    </a:path>
                  </a:pathLst>
                </a:custGeom>
                <a:solidFill>
                  <a:srgbClr val="8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18" name="Freeform 22"/>
                <p:cNvSpPr>
                  <a:spLocks/>
                </p:cNvSpPr>
                <p:nvPr/>
              </p:nvSpPr>
              <p:spPr bwMode="auto">
                <a:xfrm>
                  <a:off x="2572" y="2315"/>
                  <a:ext cx="17" cy="68"/>
                </a:xfrm>
                <a:custGeom>
                  <a:avLst/>
                  <a:gdLst>
                    <a:gd name="T0" fmla="*/ 0 w 17"/>
                    <a:gd name="T1" fmla="*/ 0 h 68"/>
                    <a:gd name="T2" fmla="*/ 16 w 17"/>
                    <a:gd name="T3" fmla="*/ 48 h 68"/>
                    <a:gd name="T4" fmla="*/ 16 w 17"/>
                    <a:gd name="T5" fmla="*/ 67 h 68"/>
                    <a:gd name="T6" fmla="*/ 0 w 17"/>
                    <a:gd name="T7" fmla="*/ 18 h 68"/>
                    <a:gd name="T8" fmla="*/ 0 w 17"/>
                    <a:gd name="T9" fmla="*/ 0 h 68"/>
                  </a:gdLst>
                  <a:ahLst/>
                  <a:cxnLst>
                    <a:cxn ang="0">
                      <a:pos x="T0" y="T1"/>
                    </a:cxn>
                    <a:cxn ang="0">
                      <a:pos x="T2" y="T3"/>
                    </a:cxn>
                    <a:cxn ang="0">
                      <a:pos x="T4" y="T5"/>
                    </a:cxn>
                    <a:cxn ang="0">
                      <a:pos x="T6" y="T7"/>
                    </a:cxn>
                    <a:cxn ang="0">
                      <a:pos x="T8" y="T9"/>
                    </a:cxn>
                  </a:cxnLst>
                  <a:rect l="0" t="0" r="r" b="b"/>
                  <a:pathLst>
                    <a:path w="17" h="68">
                      <a:moveTo>
                        <a:pt x="0" y="0"/>
                      </a:moveTo>
                      <a:lnTo>
                        <a:pt x="16" y="48"/>
                      </a:lnTo>
                      <a:lnTo>
                        <a:pt x="16" y="67"/>
                      </a:lnTo>
                      <a:lnTo>
                        <a:pt x="0" y="18"/>
                      </a:lnTo>
                      <a:lnTo>
                        <a:pt x="0" y="0"/>
                      </a:lnTo>
                    </a:path>
                  </a:pathLst>
                </a:custGeom>
                <a:solidFill>
                  <a:srgbClr val="8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08919" name="Rectangle 23"/>
            <p:cNvSpPr>
              <a:spLocks noChangeArrowheads="1"/>
            </p:cNvSpPr>
            <p:nvPr/>
          </p:nvSpPr>
          <p:spPr bwMode="auto">
            <a:xfrm>
              <a:off x="3281" y="1932"/>
              <a:ext cx="2530" cy="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l">
                <a:lnSpc>
                  <a:spcPct val="100000"/>
                </a:lnSpc>
                <a:spcBef>
                  <a:spcPct val="0"/>
                </a:spcBef>
              </a:pPr>
              <a:r>
                <a:rPr lang="en-US" sz="3200" b="1" dirty="0">
                  <a:solidFill>
                    <a:schemeClr val="tx1"/>
                  </a:solidFill>
                </a:rPr>
                <a:t>Train</a:t>
              </a:r>
            </a:p>
          </p:txBody>
        </p:sp>
      </p:grpSp>
      <p:grpSp>
        <p:nvGrpSpPr>
          <p:cNvPr id="208920" name="Group 24"/>
          <p:cNvGrpSpPr>
            <a:grpSpLocks/>
          </p:cNvGrpSpPr>
          <p:nvPr/>
        </p:nvGrpSpPr>
        <p:grpSpPr bwMode="auto">
          <a:xfrm>
            <a:off x="1573212" y="5205412"/>
            <a:ext cx="4562475" cy="661988"/>
            <a:chOff x="2524" y="3171"/>
            <a:chExt cx="2874" cy="417"/>
          </a:xfrm>
        </p:grpSpPr>
        <p:grpSp>
          <p:nvGrpSpPr>
            <p:cNvPr id="208921" name="Group 25"/>
            <p:cNvGrpSpPr>
              <a:grpSpLocks/>
            </p:cNvGrpSpPr>
            <p:nvPr/>
          </p:nvGrpSpPr>
          <p:grpSpPr bwMode="auto">
            <a:xfrm>
              <a:off x="2524" y="3401"/>
              <a:ext cx="261" cy="104"/>
              <a:chOff x="2524" y="3401"/>
              <a:chExt cx="261" cy="104"/>
            </a:xfrm>
          </p:grpSpPr>
          <p:sp>
            <p:nvSpPr>
              <p:cNvPr id="208922" name="Freeform 26"/>
              <p:cNvSpPr>
                <a:spLocks/>
              </p:cNvSpPr>
              <p:nvPr/>
            </p:nvSpPr>
            <p:spPr bwMode="auto">
              <a:xfrm>
                <a:off x="2639" y="3401"/>
                <a:ext cx="17" cy="37"/>
              </a:xfrm>
              <a:custGeom>
                <a:avLst/>
                <a:gdLst>
                  <a:gd name="T0" fmla="*/ 0 w 17"/>
                  <a:gd name="T1" fmla="*/ 0 h 37"/>
                  <a:gd name="T2" fmla="*/ 16 w 17"/>
                  <a:gd name="T3" fmla="*/ 17 h 37"/>
                  <a:gd name="T4" fmla="*/ 16 w 17"/>
                  <a:gd name="T5" fmla="*/ 36 h 37"/>
                  <a:gd name="T6" fmla="*/ 0 w 17"/>
                  <a:gd name="T7" fmla="*/ 14 h 37"/>
                  <a:gd name="T8" fmla="*/ 0 w 17"/>
                  <a:gd name="T9" fmla="*/ 0 h 37"/>
                </a:gdLst>
                <a:ahLst/>
                <a:cxnLst>
                  <a:cxn ang="0">
                    <a:pos x="T0" y="T1"/>
                  </a:cxn>
                  <a:cxn ang="0">
                    <a:pos x="T2" y="T3"/>
                  </a:cxn>
                  <a:cxn ang="0">
                    <a:pos x="T4" y="T5"/>
                  </a:cxn>
                  <a:cxn ang="0">
                    <a:pos x="T6" y="T7"/>
                  </a:cxn>
                  <a:cxn ang="0">
                    <a:pos x="T8" y="T9"/>
                  </a:cxn>
                </a:cxnLst>
                <a:rect l="0" t="0" r="r" b="b"/>
                <a:pathLst>
                  <a:path w="17" h="37">
                    <a:moveTo>
                      <a:pt x="0" y="0"/>
                    </a:moveTo>
                    <a:lnTo>
                      <a:pt x="16" y="17"/>
                    </a:lnTo>
                    <a:lnTo>
                      <a:pt x="16" y="36"/>
                    </a:lnTo>
                    <a:lnTo>
                      <a:pt x="0" y="14"/>
                    </a:lnTo>
                    <a:lnTo>
                      <a:pt x="0" y="0"/>
                    </a:lnTo>
                  </a:path>
                </a:pathLst>
              </a:custGeom>
              <a:solidFill>
                <a:srgbClr val="8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8923" name="Group 27"/>
              <p:cNvGrpSpPr>
                <a:grpSpLocks/>
              </p:cNvGrpSpPr>
              <p:nvPr/>
            </p:nvGrpSpPr>
            <p:grpSpPr bwMode="auto">
              <a:xfrm>
                <a:off x="2524" y="3401"/>
                <a:ext cx="261" cy="104"/>
                <a:chOff x="2524" y="3401"/>
                <a:chExt cx="261" cy="104"/>
              </a:xfrm>
            </p:grpSpPr>
            <p:sp>
              <p:nvSpPr>
                <p:cNvPr id="208924" name="Freeform 28"/>
                <p:cNvSpPr>
                  <a:spLocks/>
                </p:cNvSpPr>
                <p:nvPr/>
              </p:nvSpPr>
              <p:spPr bwMode="auto">
                <a:xfrm>
                  <a:off x="2524" y="3401"/>
                  <a:ext cx="261" cy="86"/>
                </a:xfrm>
                <a:custGeom>
                  <a:avLst/>
                  <a:gdLst>
                    <a:gd name="T0" fmla="*/ 114 w 261"/>
                    <a:gd name="T1" fmla="*/ 0 h 86"/>
                    <a:gd name="T2" fmla="*/ 260 w 261"/>
                    <a:gd name="T3" fmla="*/ 42 h 86"/>
                    <a:gd name="T4" fmla="*/ 172 w 261"/>
                    <a:gd name="T5" fmla="*/ 85 h 86"/>
                    <a:gd name="T6" fmla="*/ 160 w 261"/>
                    <a:gd name="T7" fmla="*/ 66 h 86"/>
                    <a:gd name="T8" fmla="*/ 15 w 261"/>
                    <a:gd name="T9" fmla="*/ 66 h 86"/>
                    <a:gd name="T10" fmla="*/ 0 w 261"/>
                    <a:gd name="T11" fmla="*/ 18 h 86"/>
                    <a:gd name="T12" fmla="*/ 126 w 261"/>
                    <a:gd name="T13" fmla="*/ 18 h 86"/>
                    <a:gd name="T14" fmla="*/ 114 w 261"/>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86">
                      <a:moveTo>
                        <a:pt x="114" y="0"/>
                      </a:moveTo>
                      <a:lnTo>
                        <a:pt x="260" y="42"/>
                      </a:lnTo>
                      <a:lnTo>
                        <a:pt x="172" y="85"/>
                      </a:lnTo>
                      <a:lnTo>
                        <a:pt x="160" y="66"/>
                      </a:lnTo>
                      <a:lnTo>
                        <a:pt x="15" y="66"/>
                      </a:lnTo>
                      <a:lnTo>
                        <a:pt x="0" y="18"/>
                      </a:lnTo>
                      <a:lnTo>
                        <a:pt x="126" y="18"/>
                      </a:lnTo>
                      <a:lnTo>
                        <a:pt x="114" y="0"/>
                      </a:lnTo>
                    </a:path>
                  </a:pathLst>
                </a:custGeom>
                <a:solidFill>
                  <a:srgbClr val="FF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25" name="Freeform 29"/>
                <p:cNvSpPr>
                  <a:spLocks/>
                </p:cNvSpPr>
                <p:nvPr/>
              </p:nvSpPr>
              <p:spPr bwMode="auto">
                <a:xfrm>
                  <a:off x="2696" y="3443"/>
                  <a:ext cx="89" cy="62"/>
                </a:xfrm>
                <a:custGeom>
                  <a:avLst/>
                  <a:gdLst>
                    <a:gd name="T0" fmla="*/ 88 w 89"/>
                    <a:gd name="T1" fmla="*/ 0 h 62"/>
                    <a:gd name="T2" fmla="*/ 0 w 89"/>
                    <a:gd name="T3" fmla="*/ 42 h 62"/>
                    <a:gd name="T4" fmla="*/ 0 w 89"/>
                    <a:gd name="T5" fmla="*/ 61 h 62"/>
                    <a:gd name="T6" fmla="*/ 88 w 89"/>
                    <a:gd name="T7" fmla="*/ 18 h 62"/>
                    <a:gd name="T8" fmla="*/ 88 w 89"/>
                    <a:gd name="T9" fmla="*/ 0 h 62"/>
                  </a:gdLst>
                  <a:ahLst/>
                  <a:cxnLst>
                    <a:cxn ang="0">
                      <a:pos x="T0" y="T1"/>
                    </a:cxn>
                    <a:cxn ang="0">
                      <a:pos x="T2" y="T3"/>
                    </a:cxn>
                    <a:cxn ang="0">
                      <a:pos x="T4" y="T5"/>
                    </a:cxn>
                    <a:cxn ang="0">
                      <a:pos x="T6" y="T7"/>
                    </a:cxn>
                    <a:cxn ang="0">
                      <a:pos x="T8" y="T9"/>
                    </a:cxn>
                  </a:cxnLst>
                  <a:rect l="0" t="0" r="r" b="b"/>
                  <a:pathLst>
                    <a:path w="89" h="62">
                      <a:moveTo>
                        <a:pt x="88" y="0"/>
                      </a:moveTo>
                      <a:lnTo>
                        <a:pt x="0" y="42"/>
                      </a:lnTo>
                      <a:lnTo>
                        <a:pt x="0" y="61"/>
                      </a:lnTo>
                      <a:lnTo>
                        <a:pt x="88" y="18"/>
                      </a:lnTo>
                      <a:lnTo>
                        <a:pt x="88" y="0"/>
                      </a:lnTo>
                    </a:path>
                  </a:pathLst>
                </a:custGeom>
                <a:solidFill>
                  <a:srgbClr val="8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26" name="Freeform 30"/>
                <p:cNvSpPr>
                  <a:spLocks/>
                </p:cNvSpPr>
                <p:nvPr/>
              </p:nvSpPr>
              <p:spPr bwMode="auto">
                <a:xfrm>
                  <a:off x="2685" y="3467"/>
                  <a:ext cx="17" cy="38"/>
                </a:xfrm>
                <a:custGeom>
                  <a:avLst/>
                  <a:gdLst>
                    <a:gd name="T0" fmla="*/ 16 w 17"/>
                    <a:gd name="T1" fmla="*/ 19 h 38"/>
                    <a:gd name="T2" fmla="*/ 0 w 17"/>
                    <a:gd name="T3" fmla="*/ 0 h 38"/>
                    <a:gd name="T4" fmla="*/ 0 w 17"/>
                    <a:gd name="T5" fmla="*/ 19 h 38"/>
                    <a:gd name="T6" fmla="*/ 15 w 17"/>
                    <a:gd name="T7" fmla="*/ 37 h 38"/>
                    <a:gd name="T8" fmla="*/ 16 w 17"/>
                    <a:gd name="T9" fmla="*/ 19 h 38"/>
                  </a:gdLst>
                  <a:ahLst/>
                  <a:cxnLst>
                    <a:cxn ang="0">
                      <a:pos x="T0" y="T1"/>
                    </a:cxn>
                    <a:cxn ang="0">
                      <a:pos x="T2" y="T3"/>
                    </a:cxn>
                    <a:cxn ang="0">
                      <a:pos x="T4" y="T5"/>
                    </a:cxn>
                    <a:cxn ang="0">
                      <a:pos x="T6" y="T7"/>
                    </a:cxn>
                    <a:cxn ang="0">
                      <a:pos x="T8" y="T9"/>
                    </a:cxn>
                  </a:cxnLst>
                  <a:rect l="0" t="0" r="r" b="b"/>
                  <a:pathLst>
                    <a:path w="17" h="38">
                      <a:moveTo>
                        <a:pt x="16" y="19"/>
                      </a:moveTo>
                      <a:lnTo>
                        <a:pt x="0" y="0"/>
                      </a:lnTo>
                      <a:lnTo>
                        <a:pt x="0" y="19"/>
                      </a:lnTo>
                      <a:lnTo>
                        <a:pt x="15" y="37"/>
                      </a:lnTo>
                      <a:lnTo>
                        <a:pt x="16" y="19"/>
                      </a:lnTo>
                    </a:path>
                  </a:pathLst>
                </a:custGeom>
                <a:solidFill>
                  <a:srgbClr val="8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27" name="Freeform 31"/>
                <p:cNvSpPr>
                  <a:spLocks/>
                </p:cNvSpPr>
                <p:nvPr/>
              </p:nvSpPr>
              <p:spPr bwMode="auto">
                <a:xfrm>
                  <a:off x="2539" y="3467"/>
                  <a:ext cx="147" cy="20"/>
                </a:xfrm>
                <a:custGeom>
                  <a:avLst/>
                  <a:gdLst>
                    <a:gd name="T0" fmla="*/ 146 w 147"/>
                    <a:gd name="T1" fmla="*/ 0 h 20"/>
                    <a:gd name="T2" fmla="*/ 146 w 147"/>
                    <a:gd name="T3" fmla="*/ 19 h 20"/>
                    <a:gd name="T4" fmla="*/ 0 w 147"/>
                    <a:gd name="T5" fmla="*/ 19 h 20"/>
                    <a:gd name="T6" fmla="*/ 0 w 147"/>
                    <a:gd name="T7" fmla="*/ 0 h 20"/>
                    <a:gd name="T8" fmla="*/ 146 w 147"/>
                    <a:gd name="T9" fmla="*/ 0 h 20"/>
                  </a:gdLst>
                  <a:ahLst/>
                  <a:cxnLst>
                    <a:cxn ang="0">
                      <a:pos x="T0" y="T1"/>
                    </a:cxn>
                    <a:cxn ang="0">
                      <a:pos x="T2" y="T3"/>
                    </a:cxn>
                    <a:cxn ang="0">
                      <a:pos x="T4" y="T5"/>
                    </a:cxn>
                    <a:cxn ang="0">
                      <a:pos x="T6" y="T7"/>
                    </a:cxn>
                    <a:cxn ang="0">
                      <a:pos x="T8" y="T9"/>
                    </a:cxn>
                  </a:cxnLst>
                  <a:rect l="0" t="0" r="r" b="b"/>
                  <a:pathLst>
                    <a:path w="147" h="20">
                      <a:moveTo>
                        <a:pt x="146" y="0"/>
                      </a:moveTo>
                      <a:lnTo>
                        <a:pt x="146" y="19"/>
                      </a:lnTo>
                      <a:lnTo>
                        <a:pt x="0" y="19"/>
                      </a:lnTo>
                      <a:lnTo>
                        <a:pt x="0" y="0"/>
                      </a:lnTo>
                      <a:lnTo>
                        <a:pt x="146" y="0"/>
                      </a:lnTo>
                    </a:path>
                  </a:pathLst>
                </a:custGeom>
                <a:solidFill>
                  <a:srgbClr val="8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28" name="Freeform 32"/>
                <p:cNvSpPr>
                  <a:spLocks/>
                </p:cNvSpPr>
                <p:nvPr/>
              </p:nvSpPr>
              <p:spPr bwMode="auto">
                <a:xfrm>
                  <a:off x="2524" y="3419"/>
                  <a:ext cx="17" cy="68"/>
                </a:xfrm>
                <a:custGeom>
                  <a:avLst/>
                  <a:gdLst>
                    <a:gd name="T0" fmla="*/ 0 w 17"/>
                    <a:gd name="T1" fmla="*/ 0 h 68"/>
                    <a:gd name="T2" fmla="*/ 16 w 17"/>
                    <a:gd name="T3" fmla="*/ 48 h 68"/>
                    <a:gd name="T4" fmla="*/ 16 w 17"/>
                    <a:gd name="T5" fmla="*/ 67 h 68"/>
                    <a:gd name="T6" fmla="*/ 0 w 17"/>
                    <a:gd name="T7" fmla="*/ 18 h 68"/>
                    <a:gd name="T8" fmla="*/ 0 w 17"/>
                    <a:gd name="T9" fmla="*/ 0 h 68"/>
                  </a:gdLst>
                  <a:ahLst/>
                  <a:cxnLst>
                    <a:cxn ang="0">
                      <a:pos x="T0" y="T1"/>
                    </a:cxn>
                    <a:cxn ang="0">
                      <a:pos x="T2" y="T3"/>
                    </a:cxn>
                    <a:cxn ang="0">
                      <a:pos x="T4" y="T5"/>
                    </a:cxn>
                    <a:cxn ang="0">
                      <a:pos x="T6" y="T7"/>
                    </a:cxn>
                    <a:cxn ang="0">
                      <a:pos x="T8" y="T9"/>
                    </a:cxn>
                  </a:cxnLst>
                  <a:rect l="0" t="0" r="r" b="b"/>
                  <a:pathLst>
                    <a:path w="17" h="68">
                      <a:moveTo>
                        <a:pt x="0" y="0"/>
                      </a:moveTo>
                      <a:lnTo>
                        <a:pt x="16" y="48"/>
                      </a:lnTo>
                      <a:lnTo>
                        <a:pt x="16" y="67"/>
                      </a:lnTo>
                      <a:lnTo>
                        <a:pt x="0" y="18"/>
                      </a:lnTo>
                      <a:lnTo>
                        <a:pt x="0" y="0"/>
                      </a:lnTo>
                    </a:path>
                  </a:pathLst>
                </a:custGeom>
                <a:solidFill>
                  <a:srgbClr val="8000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08929" name="Rectangle 33"/>
            <p:cNvSpPr>
              <a:spLocks noChangeArrowheads="1"/>
            </p:cNvSpPr>
            <p:nvPr/>
          </p:nvSpPr>
          <p:spPr bwMode="auto">
            <a:xfrm>
              <a:off x="3242" y="3171"/>
              <a:ext cx="2156"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nSpc>
                  <a:spcPct val="100000"/>
                </a:lnSpc>
                <a:spcBef>
                  <a:spcPct val="0"/>
                </a:spcBef>
              </a:pPr>
              <a:r>
                <a:rPr lang="en-US" sz="2800" b="1" dirty="0">
                  <a:solidFill>
                    <a:schemeClr val="tx1"/>
                  </a:solidFill>
                </a:rPr>
                <a:t>Manage Consequences</a:t>
              </a:r>
              <a:r>
                <a:rPr lang="en-US" sz="3600" b="1" dirty="0">
                  <a:solidFill>
                    <a:srgbClr val="FFCC00"/>
                  </a:solidFill>
                  <a:effectLst>
                    <a:outerShdw blurRad="38100" dist="38100" dir="2700000" algn="tl">
                      <a:srgbClr val="C0C0C0"/>
                    </a:outerShdw>
                  </a:effectLst>
                </a:rPr>
                <a:t> </a:t>
              </a:r>
            </a:p>
          </p:txBody>
        </p:sp>
      </p:grpSp>
    </p:spTree>
    <p:extLst>
      <p:ext uri="{BB962C8B-B14F-4D97-AF65-F5344CB8AC3E}">
        <p14:creationId xmlns:p14="http://schemas.microsoft.com/office/powerpoint/2010/main" val="243538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smtClean="0"/>
              <a:t>Do’s</a:t>
            </a:r>
            <a:endParaRPr lang="en-US" dirty="0"/>
          </a:p>
        </p:txBody>
      </p:sp>
      <p:sp>
        <p:nvSpPr>
          <p:cNvPr id="174083" name="Rectangle 3"/>
          <p:cNvSpPr>
            <a:spLocks noGrp="1" noChangeArrowheads="1"/>
          </p:cNvSpPr>
          <p:nvPr>
            <p:ph type="body" idx="14"/>
          </p:nvPr>
        </p:nvSpPr>
        <p:spPr>
          <a:xfrm>
            <a:off x="76200" y="1154113"/>
            <a:ext cx="8991600" cy="5170487"/>
          </a:xfrm>
        </p:spPr>
        <p:txBody>
          <a:bodyPr/>
          <a:lstStyle/>
          <a:p>
            <a:r>
              <a:rPr lang="en-US" smtClean="0"/>
              <a:t>Actively participate by contributing</a:t>
            </a:r>
          </a:p>
          <a:p>
            <a:pPr lvl="1"/>
            <a:r>
              <a:rPr lang="en-US" smtClean="0"/>
              <a:t>Ask questions</a:t>
            </a:r>
          </a:p>
          <a:p>
            <a:pPr lvl="1"/>
            <a:r>
              <a:rPr lang="en-US" smtClean="0"/>
              <a:t>Share experiences</a:t>
            </a:r>
          </a:p>
          <a:p>
            <a:pPr lvl="1"/>
            <a:r>
              <a:rPr lang="en-US" smtClean="0"/>
              <a:t>Request explanations</a:t>
            </a:r>
          </a:p>
          <a:p>
            <a:r>
              <a:rPr lang="en-US" smtClean="0"/>
              <a:t>Be supportive of your co-workers</a:t>
            </a:r>
          </a:p>
          <a:p>
            <a:r>
              <a:rPr lang="en-US" smtClean="0"/>
              <a:t>Apply what you learn to your job </a:t>
            </a:r>
          </a:p>
          <a:p>
            <a:r>
              <a:rPr lang="en-US" smtClean="0"/>
              <a:t>Pass on the information</a:t>
            </a:r>
            <a:endParaRPr lang="en-US" dirty="0"/>
          </a:p>
        </p:txBody>
      </p:sp>
    </p:spTree>
    <p:extLst>
      <p:ext uri="{BB962C8B-B14F-4D97-AF65-F5344CB8AC3E}">
        <p14:creationId xmlns:p14="http://schemas.microsoft.com/office/powerpoint/2010/main" val="2007947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a:t>Close the Gaps</a:t>
            </a:r>
          </a:p>
        </p:txBody>
      </p:sp>
      <p:graphicFrame>
        <p:nvGraphicFramePr>
          <p:cNvPr id="3" name="Content Placeholder 2"/>
          <p:cNvGraphicFramePr>
            <a:graphicFrameLocks noGrp="1"/>
          </p:cNvGraphicFramePr>
          <p:nvPr>
            <p:ph sz="quarter" idx="14"/>
            <p:extLst>
              <p:ext uri="{D42A27DB-BD31-4B8C-83A1-F6EECF244321}">
                <p14:modId xmlns:p14="http://schemas.microsoft.com/office/powerpoint/2010/main" val="3853110214"/>
              </p:ext>
            </p:extLst>
          </p:nvPr>
        </p:nvGraphicFramePr>
        <p:xfrm>
          <a:off x="1905000" y="1143000"/>
          <a:ext cx="71628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7722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smtClean="0"/>
              <a:t>Heinrich's Third Axiom of Industrial Safety</a:t>
            </a:r>
            <a:endParaRPr lang="en-US"/>
          </a:p>
        </p:txBody>
      </p:sp>
      <p:sp>
        <p:nvSpPr>
          <p:cNvPr id="215043" name="Text Box 3"/>
          <p:cNvSpPr txBox="1">
            <a:spLocks noChangeArrowheads="1"/>
          </p:cNvSpPr>
          <p:nvPr/>
        </p:nvSpPr>
        <p:spPr bwMode="auto">
          <a:xfrm>
            <a:off x="1219200" y="1600200"/>
            <a:ext cx="42465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spcBef>
                <a:spcPct val="20000"/>
              </a:spcBef>
              <a:buFont typeface="Arial" charset="0"/>
              <a:buNone/>
            </a:pPr>
            <a:r>
              <a:rPr lang="en-US" sz="2800">
                <a:solidFill>
                  <a:schemeClr val="tx1"/>
                </a:solidFill>
              </a:rPr>
              <a:t>… </a:t>
            </a:r>
            <a:r>
              <a:rPr lang="en-US" sz="2400">
                <a:solidFill>
                  <a:schemeClr val="tx1"/>
                </a:solidFill>
              </a:rPr>
              <a:t>For every 330 Unsafe Acts</a:t>
            </a:r>
          </a:p>
        </p:txBody>
      </p:sp>
      <p:grpSp>
        <p:nvGrpSpPr>
          <p:cNvPr id="215044" name="Group 4"/>
          <p:cNvGrpSpPr>
            <a:grpSpLocks/>
          </p:cNvGrpSpPr>
          <p:nvPr/>
        </p:nvGrpSpPr>
        <p:grpSpPr bwMode="auto">
          <a:xfrm>
            <a:off x="1339850" y="2732088"/>
            <a:ext cx="8001000" cy="2581275"/>
            <a:chOff x="576" y="2064"/>
            <a:chExt cx="5477" cy="1626"/>
          </a:xfrm>
        </p:grpSpPr>
        <p:grpSp>
          <p:nvGrpSpPr>
            <p:cNvPr id="215045" name="Group 5"/>
            <p:cNvGrpSpPr>
              <a:grpSpLocks/>
            </p:cNvGrpSpPr>
            <p:nvPr/>
          </p:nvGrpSpPr>
          <p:grpSpPr bwMode="auto">
            <a:xfrm>
              <a:off x="576" y="2112"/>
              <a:ext cx="2885" cy="1578"/>
              <a:chOff x="480" y="2016"/>
              <a:chExt cx="2885" cy="1578"/>
            </a:xfrm>
          </p:grpSpPr>
          <p:sp>
            <p:nvSpPr>
              <p:cNvPr id="215046" name="AutoShape 6"/>
              <p:cNvSpPr>
                <a:spLocks noChangeArrowheads="1"/>
              </p:cNvSpPr>
              <p:nvPr/>
            </p:nvSpPr>
            <p:spPr bwMode="auto">
              <a:xfrm>
                <a:off x="480" y="2016"/>
                <a:ext cx="1956" cy="1578"/>
              </a:xfrm>
              <a:prstGeom prst="triangle">
                <a:avLst>
                  <a:gd name="adj" fmla="val 49935"/>
                </a:avLst>
              </a:prstGeom>
              <a:gradFill rotWithShape="0">
                <a:gsLst>
                  <a:gs pos="0">
                    <a:srgbClr val="081D58">
                      <a:gamma/>
                      <a:tint val="60000"/>
                      <a:invGamma/>
                    </a:srgbClr>
                  </a:gs>
                  <a:gs pos="100000">
                    <a:srgbClr val="081D58"/>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l">
                  <a:lnSpc>
                    <a:spcPct val="100000"/>
                  </a:lnSpc>
                </a:pPr>
                <a:endParaRPr lang="en-US" sz="1800">
                  <a:solidFill>
                    <a:srgbClr val="001D61"/>
                  </a:solidFill>
                </a:endParaRPr>
              </a:p>
            </p:txBody>
          </p:sp>
          <p:sp>
            <p:nvSpPr>
              <p:cNvPr id="215047" name="Rectangle 7"/>
              <p:cNvSpPr>
                <a:spLocks noChangeArrowheads="1"/>
              </p:cNvSpPr>
              <p:nvPr/>
            </p:nvSpPr>
            <p:spPr bwMode="auto">
              <a:xfrm>
                <a:off x="1322" y="3051"/>
                <a:ext cx="314"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spAutoFit/>
              </a:bodyPr>
              <a:lstStyle/>
              <a:p>
                <a:pPr algn="l" defTabSz="514350">
                  <a:lnSpc>
                    <a:spcPct val="100000"/>
                  </a:lnSpc>
                  <a:spcBef>
                    <a:spcPct val="0"/>
                  </a:spcBef>
                </a:pPr>
                <a:r>
                  <a:rPr lang="en-US" sz="1500" b="1">
                    <a:solidFill>
                      <a:schemeClr val="bg1"/>
                    </a:solidFill>
                  </a:rPr>
                  <a:t>300</a:t>
                </a:r>
              </a:p>
            </p:txBody>
          </p:sp>
          <p:sp>
            <p:nvSpPr>
              <p:cNvPr id="215048" name="Rectangle 8"/>
              <p:cNvSpPr>
                <a:spLocks noChangeArrowheads="1"/>
              </p:cNvSpPr>
              <p:nvPr/>
            </p:nvSpPr>
            <p:spPr bwMode="auto">
              <a:xfrm>
                <a:off x="1346" y="2480"/>
                <a:ext cx="241"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spAutoFit/>
              </a:bodyPr>
              <a:lstStyle/>
              <a:p>
                <a:pPr algn="l" defTabSz="514350">
                  <a:lnSpc>
                    <a:spcPct val="100000"/>
                  </a:lnSpc>
                  <a:spcBef>
                    <a:spcPct val="0"/>
                  </a:spcBef>
                </a:pPr>
                <a:r>
                  <a:rPr lang="en-US" sz="1500" b="1">
                    <a:solidFill>
                      <a:schemeClr val="bg1"/>
                    </a:solidFill>
                  </a:rPr>
                  <a:t>29</a:t>
                </a:r>
              </a:p>
            </p:txBody>
          </p:sp>
          <p:sp>
            <p:nvSpPr>
              <p:cNvPr id="215049" name="Rectangle 9"/>
              <p:cNvSpPr>
                <a:spLocks noChangeArrowheads="1"/>
              </p:cNvSpPr>
              <p:nvPr/>
            </p:nvSpPr>
            <p:spPr bwMode="auto">
              <a:xfrm>
                <a:off x="1390" y="2143"/>
                <a:ext cx="168"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spAutoFit/>
              </a:bodyPr>
              <a:lstStyle/>
              <a:p>
                <a:pPr algn="l" defTabSz="514350">
                  <a:lnSpc>
                    <a:spcPct val="100000"/>
                  </a:lnSpc>
                  <a:spcBef>
                    <a:spcPct val="0"/>
                  </a:spcBef>
                </a:pPr>
                <a:r>
                  <a:rPr lang="en-US" sz="1500" b="1">
                    <a:solidFill>
                      <a:schemeClr val="bg1"/>
                    </a:solidFill>
                  </a:rPr>
                  <a:t>1</a:t>
                </a:r>
              </a:p>
            </p:txBody>
          </p:sp>
          <p:sp>
            <p:nvSpPr>
              <p:cNvPr id="215050" name="Rectangle 10"/>
              <p:cNvSpPr>
                <a:spLocks noChangeArrowheads="1"/>
              </p:cNvSpPr>
              <p:nvPr/>
            </p:nvSpPr>
            <p:spPr bwMode="auto">
              <a:xfrm>
                <a:off x="2231" y="3033"/>
                <a:ext cx="1134"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850" tIns="34925" rIns="69850" bIns="34925">
                <a:spAutoFit/>
              </a:bodyPr>
              <a:lstStyle/>
              <a:p>
                <a:pPr algn="l" defTabSz="514350">
                  <a:lnSpc>
                    <a:spcPct val="100000"/>
                  </a:lnSpc>
                  <a:spcBef>
                    <a:spcPct val="0"/>
                  </a:spcBef>
                  <a:buClr>
                    <a:schemeClr val="hlink"/>
                  </a:buClr>
                  <a:buSzPct val="70000"/>
                  <a:buFontTx/>
                  <a:buChar char="•"/>
                </a:pPr>
                <a:r>
                  <a:rPr lang="en-US" sz="1400" b="1">
                    <a:solidFill>
                      <a:srgbClr val="001D61"/>
                    </a:solidFill>
                  </a:rPr>
                  <a:t> </a:t>
                </a:r>
                <a:r>
                  <a:rPr lang="en-US" sz="1400" b="1">
                    <a:solidFill>
                      <a:schemeClr val="tx1"/>
                    </a:solidFill>
                  </a:rPr>
                  <a:t>No injury</a:t>
                </a:r>
              </a:p>
            </p:txBody>
          </p:sp>
          <p:sp>
            <p:nvSpPr>
              <p:cNvPr id="215051" name="Rectangle 11"/>
              <p:cNvSpPr>
                <a:spLocks noChangeArrowheads="1"/>
              </p:cNvSpPr>
              <p:nvPr/>
            </p:nvSpPr>
            <p:spPr bwMode="auto">
              <a:xfrm>
                <a:off x="1872" y="2449"/>
                <a:ext cx="1338"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850" tIns="34925" rIns="69850" bIns="34925">
                <a:spAutoFit/>
              </a:bodyPr>
              <a:lstStyle/>
              <a:p>
                <a:pPr algn="l" defTabSz="514350">
                  <a:lnSpc>
                    <a:spcPct val="100000"/>
                  </a:lnSpc>
                  <a:spcBef>
                    <a:spcPct val="0"/>
                  </a:spcBef>
                  <a:buClr>
                    <a:schemeClr val="hlink"/>
                  </a:buClr>
                  <a:buSzPct val="70000"/>
                  <a:buFontTx/>
                  <a:buChar char="•"/>
                </a:pPr>
                <a:r>
                  <a:rPr lang="en-US" sz="1500" b="1">
                    <a:solidFill>
                      <a:srgbClr val="001D61"/>
                    </a:solidFill>
                  </a:rPr>
                  <a:t> </a:t>
                </a:r>
                <a:r>
                  <a:rPr lang="en-US" sz="1400" b="1">
                    <a:solidFill>
                      <a:schemeClr val="tx1"/>
                    </a:solidFill>
                  </a:rPr>
                  <a:t>Minor injuries</a:t>
                </a:r>
              </a:p>
            </p:txBody>
          </p:sp>
          <p:sp>
            <p:nvSpPr>
              <p:cNvPr id="215052" name="Rectangle 12"/>
              <p:cNvSpPr>
                <a:spLocks noChangeArrowheads="1"/>
              </p:cNvSpPr>
              <p:nvPr/>
            </p:nvSpPr>
            <p:spPr bwMode="auto">
              <a:xfrm>
                <a:off x="1640" y="2119"/>
                <a:ext cx="1443"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850" tIns="34925" rIns="69850" bIns="34925">
                <a:spAutoFit/>
              </a:bodyPr>
              <a:lstStyle/>
              <a:p>
                <a:pPr defTabSz="514350">
                  <a:lnSpc>
                    <a:spcPct val="100000"/>
                  </a:lnSpc>
                  <a:spcBef>
                    <a:spcPct val="0"/>
                  </a:spcBef>
                  <a:buClr>
                    <a:schemeClr val="hlink"/>
                  </a:buClr>
                  <a:buSzPct val="70000"/>
                  <a:buFontTx/>
                  <a:buChar char="•"/>
                </a:pPr>
                <a:r>
                  <a:rPr lang="en-US" sz="1500">
                    <a:solidFill>
                      <a:srgbClr val="001D61"/>
                    </a:solidFill>
                  </a:rPr>
                  <a:t> </a:t>
                </a:r>
                <a:r>
                  <a:rPr lang="en-US" sz="1400" b="1">
                    <a:solidFill>
                      <a:schemeClr val="tx1"/>
                    </a:solidFill>
                  </a:rPr>
                  <a:t>Lost-time or fatal injury</a:t>
                </a:r>
              </a:p>
            </p:txBody>
          </p:sp>
          <p:sp>
            <p:nvSpPr>
              <p:cNvPr id="215053" name="Line 13"/>
              <p:cNvSpPr>
                <a:spLocks noChangeShapeType="1"/>
              </p:cNvSpPr>
              <p:nvPr/>
            </p:nvSpPr>
            <p:spPr bwMode="auto">
              <a:xfrm>
                <a:off x="1256" y="2354"/>
                <a:ext cx="4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54" name="Line 14"/>
              <p:cNvSpPr>
                <a:spLocks noChangeShapeType="1"/>
              </p:cNvSpPr>
              <p:nvPr/>
            </p:nvSpPr>
            <p:spPr bwMode="auto">
              <a:xfrm>
                <a:off x="1028" y="2714"/>
                <a:ext cx="85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5055" name="Group 15"/>
            <p:cNvGrpSpPr>
              <a:grpSpLocks/>
            </p:cNvGrpSpPr>
            <p:nvPr/>
          </p:nvGrpSpPr>
          <p:grpSpPr bwMode="auto">
            <a:xfrm>
              <a:off x="3168" y="2112"/>
              <a:ext cx="2885" cy="1578"/>
              <a:chOff x="3072" y="2016"/>
              <a:chExt cx="2885" cy="1578"/>
            </a:xfrm>
          </p:grpSpPr>
          <p:sp>
            <p:nvSpPr>
              <p:cNvPr id="215056" name="AutoShape 16"/>
              <p:cNvSpPr>
                <a:spLocks noChangeArrowheads="1"/>
              </p:cNvSpPr>
              <p:nvPr/>
            </p:nvSpPr>
            <p:spPr bwMode="auto">
              <a:xfrm>
                <a:off x="3072" y="2016"/>
                <a:ext cx="1956" cy="1578"/>
              </a:xfrm>
              <a:prstGeom prst="triangle">
                <a:avLst>
                  <a:gd name="adj" fmla="val 49935"/>
                </a:avLst>
              </a:prstGeom>
              <a:gradFill rotWithShape="0">
                <a:gsLst>
                  <a:gs pos="0">
                    <a:srgbClr val="081D58">
                      <a:gamma/>
                      <a:tint val="60000"/>
                      <a:invGamma/>
                    </a:srgbClr>
                  </a:gs>
                  <a:gs pos="100000">
                    <a:srgbClr val="081D58"/>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l">
                  <a:lnSpc>
                    <a:spcPct val="100000"/>
                  </a:lnSpc>
                </a:pPr>
                <a:endParaRPr lang="en-US" sz="1800">
                  <a:solidFill>
                    <a:srgbClr val="001D61"/>
                  </a:solidFill>
                </a:endParaRPr>
              </a:p>
            </p:txBody>
          </p:sp>
          <p:sp>
            <p:nvSpPr>
              <p:cNvPr id="215057" name="Rectangle 17"/>
              <p:cNvSpPr>
                <a:spLocks noChangeArrowheads="1"/>
              </p:cNvSpPr>
              <p:nvPr/>
            </p:nvSpPr>
            <p:spPr bwMode="auto">
              <a:xfrm>
                <a:off x="3914" y="3051"/>
                <a:ext cx="314"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spAutoFit/>
              </a:bodyPr>
              <a:lstStyle/>
              <a:p>
                <a:pPr algn="l" defTabSz="514350">
                  <a:lnSpc>
                    <a:spcPct val="100000"/>
                  </a:lnSpc>
                  <a:spcBef>
                    <a:spcPct val="0"/>
                  </a:spcBef>
                </a:pPr>
                <a:r>
                  <a:rPr lang="en-US" sz="1500" b="1">
                    <a:solidFill>
                      <a:schemeClr val="bg1"/>
                    </a:solidFill>
                  </a:rPr>
                  <a:t>300</a:t>
                </a:r>
              </a:p>
            </p:txBody>
          </p:sp>
          <p:sp>
            <p:nvSpPr>
              <p:cNvPr id="215058" name="Rectangle 18"/>
              <p:cNvSpPr>
                <a:spLocks noChangeArrowheads="1"/>
              </p:cNvSpPr>
              <p:nvPr/>
            </p:nvSpPr>
            <p:spPr bwMode="auto">
              <a:xfrm>
                <a:off x="3938" y="2480"/>
                <a:ext cx="241"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spAutoFit/>
              </a:bodyPr>
              <a:lstStyle/>
              <a:p>
                <a:pPr algn="l" defTabSz="514350">
                  <a:lnSpc>
                    <a:spcPct val="100000"/>
                  </a:lnSpc>
                  <a:spcBef>
                    <a:spcPct val="0"/>
                  </a:spcBef>
                </a:pPr>
                <a:r>
                  <a:rPr lang="en-US" sz="1500" b="1">
                    <a:solidFill>
                      <a:schemeClr val="bg1"/>
                    </a:solidFill>
                  </a:rPr>
                  <a:t>29</a:t>
                </a:r>
              </a:p>
            </p:txBody>
          </p:sp>
          <p:sp>
            <p:nvSpPr>
              <p:cNvPr id="215059" name="Rectangle 19"/>
              <p:cNvSpPr>
                <a:spLocks noChangeArrowheads="1"/>
              </p:cNvSpPr>
              <p:nvPr/>
            </p:nvSpPr>
            <p:spPr bwMode="auto">
              <a:xfrm>
                <a:off x="3982" y="2143"/>
                <a:ext cx="168"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spAutoFit/>
              </a:bodyPr>
              <a:lstStyle/>
              <a:p>
                <a:pPr algn="l" defTabSz="514350">
                  <a:lnSpc>
                    <a:spcPct val="100000"/>
                  </a:lnSpc>
                  <a:spcBef>
                    <a:spcPct val="0"/>
                  </a:spcBef>
                </a:pPr>
                <a:r>
                  <a:rPr lang="en-US" sz="1500" b="1">
                    <a:solidFill>
                      <a:schemeClr val="bg1"/>
                    </a:solidFill>
                  </a:rPr>
                  <a:t>1</a:t>
                </a:r>
              </a:p>
            </p:txBody>
          </p:sp>
          <p:sp>
            <p:nvSpPr>
              <p:cNvPr id="215060" name="Rectangle 20"/>
              <p:cNvSpPr>
                <a:spLocks noChangeArrowheads="1"/>
              </p:cNvSpPr>
              <p:nvPr/>
            </p:nvSpPr>
            <p:spPr bwMode="auto">
              <a:xfrm>
                <a:off x="4823" y="3033"/>
                <a:ext cx="1134"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850" tIns="34925" rIns="69850" bIns="34925">
                <a:spAutoFit/>
              </a:bodyPr>
              <a:lstStyle/>
              <a:p>
                <a:pPr algn="l" defTabSz="514350">
                  <a:lnSpc>
                    <a:spcPct val="100000"/>
                  </a:lnSpc>
                  <a:spcBef>
                    <a:spcPct val="0"/>
                  </a:spcBef>
                  <a:buClr>
                    <a:schemeClr val="hlink"/>
                  </a:buClr>
                  <a:buSzPct val="70000"/>
                  <a:buFontTx/>
                  <a:buChar char="•"/>
                </a:pPr>
                <a:r>
                  <a:rPr lang="en-US" sz="1500">
                    <a:solidFill>
                      <a:srgbClr val="001D61"/>
                    </a:solidFill>
                  </a:rPr>
                  <a:t> </a:t>
                </a:r>
                <a:r>
                  <a:rPr lang="en-US" sz="1400" b="1">
                    <a:solidFill>
                      <a:schemeClr val="tx1"/>
                    </a:solidFill>
                  </a:rPr>
                  <a:t>No injury</a:t>
                </a:r>
              </a:p>
            </p:txBody>
          </p:sp>
          <p:sp>
            <p:nvSpPr>
              <p:cNvPr id="215061" name="Rectangle 21"/>
              <p:cNvSpPr>
                <a:spLocks noChangeArrowheads="1"/>
              </p:cNvSpPr>
              <p:nvPr/>
            </p:nvSpPr>
            <p:spPr bwMode="auto">
              <a:xfrm>
                <a:off x="4464" y="2449"/>
                <a:ext cx="1338"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850" tIns="34925" rIns="69850" bIns="34925">
                <a:spAutoFit/>
              </a:bodyPr>
              <a:lstStyle/>
              <a:p>
                <a:pPr algn="l" defTabSz="514350">
                  <a:lnSpc>
                    <a:spcPct val="100000"/>
                  </a:lnSpc>
                  <a:spcBef>
                    <a:spcPct val="0"/>
                  </a:spcBef>
                  <a:buClr>
                    <a:schemeClr val="hlink"/>
                  </a:buClr>
                  <a:buSzPct val="70000"/>
                  <a:buFontTx/>
                  <a:buChar char="•"/>
                </a:pPr>
                <a:r>
                  <a:rPr lang="en-US" sz="1400" b="1">
                    <a:solidFill>
                      <a:srgbClr val="001D61"/>
                    </a:solidFill>
                  </a:rPr>
                  <a:t> </a:t>
                </a:r>
                <a:r>
                  <a:rPr lang="en-US" sz="1400" b="1">
                    <a:solidFill>
                      <a:schemeClr val="tx1"/>
                    </a:solidFill>
                  </a:rPr>
                  <a:t>Minor injuries</a:t>
                </a:r>
              </a:p>
            </p:txBody>
          </p:sp>
          <p:sp>
            <p:nvSpPr>
              <p:cNvPr id="215062" name="Rectangle 22"/>
              <p:cNvSpPr>
                <a:spLocks noChangeArrowheads="1"/>
              </p:cNvSpPr>
              <p:nvPr/>
            </p:nvSpPr>
            <p:spPr bwMode="auto">
              <a:xfrm>
                <a:off x="4232" y="2119"/>
                <a:ext cx="1443"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850" tIns="34925" rIns="69850" bIns="34925">
                <a:spAutoFit/>
              </a:bodyPr>
              <a:lstStyle/>
              <a:p>
                <a:pPr defTabSz="514350">
                  <a:lnSpc>
                    <a:spcPct val="100000"/>
                  </a:lnSpc>
                  <a:spcBef>
                    <a:spcPct val="0"/>
                  </a:spcBef>
                  <a:buClr>
                    <a:schemeClr val="hlink"/>
                  </a:buClr>
                  <a:buSzPct val="70000"/>
                  <a:buFontTx/>
                  <a:buChar char="•"/>
                </a:pPr>
                <a:r>
                  <a:rPr lang="en-US" sz="1500">
                    <a:solidFill>
                      <a:srgbClr val="001D61"/>
                    </a:solidFill>
                  </a:rPr>
                  <a:t> </a:t>
                </a:r>
                <a:r>
                  <a:rPr lang="en-US" sz="1400" b="1">
                    <a:solidFill>
                      <a:schemeClr val="tx1"/>
                    </a:solidFill>
                  </a:rPr>
                  <a:t>Lost-time or fatal injury</a:t>
                </a:r>
              </a:p>
            </p:txBody>
          </p:sp>
          <p:sp>
            <p:nvSpPr>
              <p:cNvPr id="215063" name="Line 23"/>
              <p:cNvSpPr>
                <a:spLocks noChangeShapeType="1"/>
              </p:cNvSpPr>
              <p:nvPr/>
            </p:nvSpPr>
            <p:spPr bwMode="auto">
              <a:xfrm>
                <a:off x="3848" y="2354"/>
                <a:ext cx="4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64" name="Line 24"/>
              <p:cNvSpPr>
                <a:spLocks noChangeShapeType="1"/>
              </p:cNvSpPr>
              <p:nvPr/>
            </p:nvSpPr>
            <p:spPr bwMode="auto">
              <a:xfrm>
                <a:off x="3620" y="2714"/>
                <a:ext cx="85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065" name="Oval 25"/>
            <p:cNvSpPr>
              <a:spLocks noChangeArrowheads="1"/>
            </p:cNvSpPr>
            <p:nvPr/>
          </p:nvSpPr>
          <p:spPr bwMode="auto">
            <a:xfrm>
              <a:off x="768" y="2064"/>
              <a:ext cx="2560" cy="456"/>
            </a:xfrm>
            <a:prstGeom prst="ellipse">
              <a:avLst/>
            </a:prstGeom>
            <a:noFill/>
            <a:ln w="127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l">
                <a:lnSpc>
                  <a:spcPct val="100000"/>
                </a:lnSpc>
              </a:pPr>
              <a:endParaRPr lang="en-US" sz="1800">
                <a:solidFill>
                  <a:srgbClr val="001D61"/>
                </a:solidFill>
              </a:endParaRPr>
            </a:p>
          </p:txBody>
        </p:sp>
        <p:sp>
          <p:nvSpPr>
            <p:cNvPr id="215066" name="Oval 26"/>
            <p:cNvSpPr>
              <a:spLocks noChangeArrowheads="1"/>
            </p:cNvSpPr>
            <p:nvPr/>
          </p:nvSpPr>
          <p:spPr bwMode="auto">
            <a:xfrm>
              <a:off x="3024" y="2880"/>
              <a:ext cx="2640" cy="744"/>
            </a:xfrm>
            <a:prstGeom prst="ellipse">
              <a:avLst/>
            </a:prstGeom>
            <a:noFill/>
            <a:ln w="127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l">
                <a:lnSpc>
                  <a:spcPct val="100000"/>
                </a:lnSpc>
              </a:pPr>
              <a:endParaRPr lang="en-US" sz="1800">
                <a:solidFill>
                  <a:srgbClr val="001D61"/>
                </a:solidFill>
              </a:endParaRPr>
            </a:p>
          </p:txBody>
        </p:sp>
      </p:grpSp>
    </p:spTree>
    <p:extLst>
      <p:ext uri="{BB962C8B-B14F-4D97-AF65-F5344CB8AC3E}">
        <p14:creationId xmlns:p14="http://schemas.microsoft.com/office/powerpoint/2010/main" val="1379547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dirty="0"/>
              <a:t>Performance Gaps</a:t>
            </a:r>
          </a:p>
        </p:txBody>
      </p:sp>
      <p:sp>
        <p:nvSpPr>
          <p:cNvPr id="2" name="Content Placeholder 1"/>
          <p:cNvSpPr>
            <a:spLocks noGrp="1"/>
          </p:cNvSpPr>
          <p:nvPr>
            <p:ph sz="half" idx="1"/>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spcBef>
                <a:spcPts val="3600"/>
              </a:spcBef>
              <a:buNone/>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Why Do We Do What We Do?</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048000" y="2743200"/>
            <a:ext cx="3801172" cy="4114800"/>
          </a:xfrm>
        </p:spPr>
      </p:pic>
    </p:spTree>
    <p:extLst>
      <p:ext uri="{BB962C8B-B14F-4D97-AF65-F5344CB8AC3E}">
        <p14:creationId xmlns:p14="http://schemas.microsoft.com/office/powerpoint/2010/main" val="4088801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a:t>The ABC’s of Human Behavior</a:t>
            </a:r>
          </a:p>
        </p:txBody>
      </p:sp>
      <p:sp>
        <p:nvSpPr>
          <p:cNvPr id="219139" name="Rectangle 3"/>
          <p:cNvSpPr>
            <a:spLocks noChangeArrowheads="1"/>
          </p:cNvSpPr>
          <p:nvPr/>
        </p:nvSpPr>
        <p:spPr bwMode="auto">
          <a:xfrm>
            <a:off x="2133600" y="3463925"/>
            <a:ext cx="60944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000" tIns="63500" rIns="127000" bIns="63500"/>
          <a:lstStyle/>
          <a:p>
            <a:pPr algn="l">
              <a:lnSpc>
                <a:spcPct val="100000"/>
              </a:lnSpc>
              <a:spcBef>
                <a:spcPct val="0"/>
              </a:spcBef>
            </a:pPr>
            <a:r>
              <a:rPr lang="en-US" sz="2800">
                <a:solidFill>
                  <a:schemeClr val="tx1"/>
                </a:solidFill>
                <a:effectLst>
                  <a:outerShdw blurRad="38100" dist="38100" dir="2700000" algn="tl">
                    <a:srgbClr val="C0C0C0"/>
                  </a:outerShdw>
                </a:effectLst>
              </a:rPr>
              <a:t> </a:t>
            </a:r>
            <a:r>
              <a:rPr lang="en-US" sz="2800">
                <a:solidFill>
                  <a:schemeClr val="tx1"/>
                </a:solidFill>
              </a:rPr>
              <a:t>Behavior</a:t>
            </a:r>
            <a:r>
              <a:rPr lang="en-US" sz="3200">
                <a:solidFill>
                  <a:schemeClr val="tx1"/>
                </a:solidFill>
              </a:rPr>
              <a:t> </a:t>
            </a:r>
            <a:r>
              <a:rPr lang="en-US">
                <a:solidFill>
                  <a:schemeClr val="tx1"/>
                </a:solidFill>
              </a:rPr>
              <a:t>(What we can see someone do)</a:t>
            </a:r>
          </a:p>
        </p:txBody>
      </p:sp>
      <p:sp>
        <p:nvSpPr>
          <p:cNvPr id="219140" name="Rectangle 4"/>
          <p:cNvSpPr>
            <a:spLocks noChangeArrowheads="1"/>
          </p:cNvSpPr>
          <p:nvPr/>
        </p:nvSpPr>
        <p:spPr bwMode="auto">
          <a:xfrm>
            <a:off x="1371600" y="1752600"/>
            <a:ext cx="754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000" tIns="63500" rIns="127000" bIns="63500"/>
          <a:lstStyle/>
          <a:p>
            <a:pPr algn="l">
              <a:lnSpc>
                <a:spcPct val="100000"/>
              </a:lnSpc>
              <a:spcBef>
                <a:spcPct val="0"/>
              </a:spcBef>
            </a:pPr>
            <a:r>
              <a:rPr lang="en-US" sz="2800">
                <a:solidFill>
                  <a:schemeClr val="bg1"/>
                </a:solidFill>
                <a:effectLst>
                  <a:outerShdw blurRad="38100" dist="38100" dir="2700000" algn="tl">
                    <a:srgbClr val="C0C0C0"/>
                  </a:outerShdw>
                </a:effectLst>
              </a:rPr>
              <a:t> </a:t>
            </a:r>
            <a:r>
              <a:rPr lang="en-US" sz="2800">
                <a:solidFill>
                  <a:schemeClr val="tx1"/>
                </a:solidFill>
              </a:rPr>
              <a:t>Antecedent</a:t>
            </a:r>
            <a:r>
              <a:rPr lang="en-US" sz="3200">
                <a:solidFill>
                  <a:schemeClr val="tx1"/>
                </a:solidFill>
              </a:rPr>
              <a:t> </a:t>
            </a:r>
            <a:r>
              <a:rPr lang="en-US">
                <a:solidFill>
                  <a:schemeClr val="tx1"/>
                </a:solidFill>
              </a:rPr>
              <a:t>(Cues or signals to do something)</a:t>
            </a:r>
          </a:p>
        </p:txBody>
      </p:sp>
      <p:grpSp>
        <p:nvGrpSpPr>
          <p:cNvPr id="219141" name="Group 5"/>
          <p:cNvGrpSpPr>
            <a:grpSpLocks/>
          </p:cNvGrpSpPr>
          <p:nvPr/>
        </p:nvGrpSpPr>
        <p:grpSpPr bwMode="auto">
          <a:xfrm rot="2478720">
            <a:off x="6977063" y="2363788"/>
            <a:ext cx="1365250" cy="1220787"/>
            <a:chOff x="2741" y="1488"/>
            <a:chExt cx="860" cy="769"/>
          </a:xfrm>
        </p:grpSpPr>
        <p:sp>
          <p:nvSpPr>
            <p:cNvPr id="219142" name="Freeform 6"/>
            <p:cNvSpPr>
              <a:spLocks/>
            </p:cNvSpPr>
            <p:nvPr/>
          </p:nvSpPr>
          <p:spPr bwMode="auto">
            <a:xfrm>
              <a:off x="2741" y="1490"/>
              <a:ext cx="499" cy="505"/>
            </a:xfrm>
            <a:custGeom>
              <a:avLst/>
              <a:gdLst>
                <a:gd name="T0" fmla="*/ 0 w 499"/>
                <a:gd name="T1" fmla="*/ 0 h 505"/>
                <a:gd name="T2" fmla="*/ 0 w 499"/>
                <a:gd name="T3" fmla="*/ 38 h 505"/>
                <a:gd name="T4" fmla="*/ 36 w 499"/>
                <a:gd name="T5" fmla="*/ 47 h 505"/>
                <a:gd name="T6" fmla="*/ 69 w 499"/>
                <a:gd name="T7" fmla="*/ 60 h 505"/>
                <a:gd name="T8" fmla="*/ 98 w 499"/>
                <a:gd name="T9" fmla="*/ 75 h 505"/>
                <a:gd name="T10" fmla="*/ 129 w 499"/>
                <a:gd name="T11" fmla="*/ 90 h 505"/>
                <a:gd name="T12" fmla="*/ 156 w 499"/>
                <a:gd name="T13" fmla="*/ 104 h 505"/>
                <a:gd name="T14" fmla="*/ 177 w 499"/>
                <a:gd name="T15" fmla="*/ 120 h 505"/>
                <a:gd name="T16" fmla="*/ 198 w 499"/>
                <a:gd name="T17" fmla="*/ 133 h 505"/>
                <a:gd name="T18" fmla="*/ 222 w 499"/>
                <a:gd name="T19" fmla="*/ 150 h 505"/>
                <a:gd name="T20" fmla="*/ 242 w 499"/>
                <a:gd name="T21" fmla="*/ 170 h 505"/>
                <a:gd name="T22" fmla="*/ 265 w 499"/>
                <a:gd name="T23" fmla="*/ 195 h 505"/>
                <a:gd name="T24" fmla="*/ 284 w 499"/>
                <a:gd name="T25" fmla="*/ 217 h 505"/>
                <a:gd name="T26" fmla="*/ 303 w 499"/>
                <a:gd name="T27" fmla="*/ 240 h 505"/>
                <a:gd name="T28" fmla="*/ 321 w 499"/>
                <a:gd name="T29" fmla="*/ 264 h 505"/>
                <a:gd name="T30" fmla="*/ 342 w 499"/>
                <a:gd name="T31" fmla="*/ 295 h 505"/>
                <a:gd name="T32" fmla="*/ 366 w 499"/>
                <a:gd name="T33" fmla="*/ 330 h 505"/>
                <a:gd name="T34" fmla="*/ 379 w 499"/>
                <a:gd name="T35" fmla="*/ 354 h 505"/>
                <a:gd name="T36" fmla="*/ 394 w 499"/>
                <a:gd name="T37" fmla="*/ 381 h 505"/>
                <a:gd name="T38" fmla="*/ 407 w 499"/>
                <a:gd name="T39" fmla="*/ 406 h 505"/>
                <a:gd name="T40" fmla="*/ 420 w 499"/>
                <a:gd name="T41" fmla="*/ 432 h 505"/>
                <a:gd name="T42" fmla="*/ 436 w 499"/>
                <a:gd name="T43" fmla="*/ 472 h 505"/>
                <a:gd name="T44" fmla="*/ 445 w 499"/>
                <a:gd name="T45" fmla="*/ 504 h 505"/>
                <a:gd name="T46" fmla="*/ 498 w 499"/>
                <a:gd name="T47" fmla="*/ 493 h 505"/>
                <a:gd name="T48" fmla="*/ 480 w 499"/>
                <a:gd name="T49" fmla="*/ 440 h 505"/>
                <a:gd name="T50" fmla="*/ 455 w 499"/>
                <a:gd name="T51" fmla="*/ 381 h 505"/>
                <a:gd name="T52" fmla="*/ 428 w 499"/>
                <a:gd name="T53" fmla="*/ 332 h 505"/>
                <a:gd name="T54" fmla="*/ 394 w 499"/>
                <a:gd name="T55" fmla="*/ 280 h 505"/>
                <a:gd name="T56" fmla="*/ 347 w 499"/>
                <a:gd name="T57" fmla="*/ 205 h 505"/>
                <a:gd name="T58" fmla="*/ 295 w 499"/>
                <a:gd name="T59" fmla="*/ 143 h 505"/>
                <a:gd name="T60" fmla="*/ 240 w 499"/>
                <a:gd name="T61" fmla="*/ 90 h 505"/>
                <a:gd name="T62" fmla="*/ 192 w 499"/>
                <a:gd name="T63" fmla="*/ 57 h 505"/>
                <a:gd name="T64" fmla="*/ 131 w 499"/>
                <a:gd name="T65" fmla="*/ 25 h 505"/>
                <a:gd name="T66" fmla="*/ 82 w 499"/>
                <a:gd name="T67" fmla="*/ 12 h 505"/>
                <a:gd name="T68" fmla="*/ 0 w 499"/>
                <a:gd name="T69"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9" h="505">
                  <a:moveTo>
                    <a:pt x="0" y="0"/>
                  </a:moveTo>
                  <a:lnTo>
                    <a:pt x="0" y="38"/>
                  </a:lnTo>
                  <a:lnTo>
                    <a:pt x="36" y="47"/>
                  </a:lnTo>
                  <a:lnTo>
                    <a:pt x="69" y="60"/>
                  </a:lnTo>
                  <a:lnTo>
                    <a:pt x="98" y="75"/>
                  </a:lnTo>
                  <a:lnTo>
                    <a:pt x="129" y="90"/>
                  </a:lnTo>
                  <a:lnTo>
                    <a:pt x="156" y="104"/>
                  </a:lnTo>
                  <a:lnTo>
                    <a:pt x="177" y="120"/>
                  </a:lnTo>
                  <a:lnTo>
                    <a:pt x="198" y="133"/>
                  </a:lnTo>
                  <a:lnTo>
                    <a:pt x="222" y="150"/>
                  </a:lnTo>
                  <a:lnTo>
                    <a:pt x="242" y="170"/>
                  </a:lnTo>
                  <a:lnTo>
                    <a:pt x="265" y="195"/>
                  </a:lnTo>
                  <a:lnTo>
                    <a:pt x="284" y="217"/>
                  </a:lnTo>
                  <a:lnTo>
                    <a:pt x="303" y="240"/>
                  </a:lnTo>
                  <a:lnTo>
                    <a:pt x="321" y="264"/>
                  </a:lnTo>
                  <a:lnTo>
                    <a:pt x="342" y="295"/>
                  </a:lnTo>
                  <a:lnTo>
                    <a:pt x="366" y="330"/>
                  </a:lnTo>
                  <a:lnTo>
                    <a:pt x="379" y="354"/>
                  </a:lnTo>
                  <a:lnTo>
                    <a:pt x="394" y="381"/>
                  </a:lnTo>
                  <a:lnTo>
                    <a:pt x="407" y="406"/>
                  </a:lnTo>
                  <a:lnTo>
                    <a:pt x="420" y="432"/>
                  </a:lnTo>
                  <a:lnTo>
                    <a:pt x="436" y="472"/>
                  </a:lnTo>
                  <a:lnTo>
                    <a:pt x="445" y="504"/>
                  </a:lnTo>
                  <a:lnTo>
                    <a:pt x="498" y="493"/>
                  </a:lnTo>
                  <a:lnTo>
                    <a:pt x="480" y="440"/>
                  </a:lnTo>
                  <a:lnTo>
                    <a:pt x="455" y="381"/>
                  </a:lnTo>
                  <a:lnTo>
                    <a:pt x="428" y="332"/>
                  </a:lnTo>
                  <a:lnTo>
                    <a:pt x="394" y="280"/>
                  </a:lnTo>
                  <a:lnTo>
                    <a:pt x="347" y="205"/>
                  </a:lnTo>
                  <a:lnTo>
                    <a:pt x="295" y="143"/>
                  </a:lnTo>
                  <a:lnTo>
                    <a:pt x="240" y="90"/>
                  </a:lnTo>
                  <a:lnTo>
                    <a:pt x="192" y="57"/>
                  </a:lnTo>
                  <a:lnTo>
                    <a:pt x="131" y="25"/>
                  </a:lnTo>
                  <a:lnTo>
                    <a:pt x="82" y="12"/>
                  </a:lnTo>
                  <a:lnTo>
                    <a:pt x="0" y="0"/>
                  </a:lnTo>
                </a:path>
              </a:pathLst>
            </a:custGeom>
            <a:gradFill rotWithShape="1">
              <a:gsLst>
                <a:gs pos="0">
                  <a:srgbClr val="8DB5A2"/>
                </a:gs>
                <a:gs pos="100000">
                  <a:srgbClr val="8DB5A2">
                    <a:gamma/>
                    <a:shade val="69804"/>
                    <a:invGamma/>
                  </a:srgbClr>
                </a:gs>
              </a:gsLst>
              <a:lin ang="5400000" scaled="1"/>
            </a:gra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143" name="Freeform 7"/>
            <p:cNvSpPr>
              <a:spLocks/>
            </p:cNvSpPr>
            <p:nvPr/>
          </p:nvSpPr>
          <p:spPr bwMode="auto">
            <a:xfrm>
              <a:off x="3342" y="1895"/>
              <a:ext cx="259" cy="362"/>
            </a:xfrm>
            <a:custGeom>
              <a:avLst/>
              <a:gdLst>
                <a:gd name="T0" fmla="*/ 0 w 259"/>
                <a:gd name="T1" fmla="*/ 279 h 362"/>
                <a:gd name="T2" fmla="*/ 0 w 259"/>
                <a:gd name="T3" fmla="*/ 361 h 362"/>
                <a:gd name="T4" fmla="*/ 10 w 259"/>
                <a:gd name="T5" fmla="*/ 340 h 362"/>
                <a:gd name="T6" fmla="*/ 21 w 259"/>
                <a:gd name="T7" fmla="*/ 318 h 362"/>
                <a:gd name="T8" fmla="*/ 37 w 259"/>
                <a:gd name="T9" fmla="*/ 295 h 362"/>
                <a:gd name="T10" fmla="*/ 56 w 259"/>
                <a:gd name="T11" fmla="*/ 270 h 362"/>
                <a:gd name="T12" fmla="*/ 74 w 259"/>
                <a:gd name="T13" fmla="*/ 241 h 362"/>
                <a:gd name="T14" fmla="*/ 93 w 259"/>
                <a:gd name="T15" fmla="*/ 215 h 362"/>
                <a:gd name="T16" fmla="*/ 110 w 259"/>
                <a:gd name="T17" fmla="*/ 193 h 362"/>
                <a:gd name="T18" fmla="*/ 126 w 259"/>
                <a:gd name="T19" fmla="*/ 172 h 362"/>
                <a:gd name="T20" fmla="*/ 143 w 259"/>
                <a:gd name="T21" fmla="*/ 154 h 362"/>
                <a:gd name="T22" fmla="*/ 161 w 259"/>
                <a:gd name="T23" fmla="*/ 136 h 362"/>
                <a:gd name="T24" fmla="*/ 182 w 259"/>
                <a:gd name="T25" fmla="*/ 117 h 362"/>
                <a:gd name="T26" fmla="*/ 201 w 259"/>
                <a:gd name="T27" fmla="*/ 102 h 362"/>
                <a:gd name="T28" fmla="*/ 221 w 259"/>
                <a:gd name="T29" fmla="*/ 89 h 362"/>
                <a:gd name="T30" fmla="*/ 242 w 259"/>
                <a:gd name="T31" fmla="*/ 75 h 362"/>
                <a:gd name="T32" fmla="*/ 258 w 259"/>
                <a:gd name="T33" fmla="*/ 64 h 362"/>
                <a:gd name="T34" fmla="*/ 258 w 259"/>
                <a:gd name="T35" fmla="*/ 0 h 362"/>
                <a:gd name="T36" fmla="*/ 229 w 259"/>
                <a:gd name="T37" fmla="*/ 12 h 362"/>
                <a:gd name="T38" fmla="*/ 188 w 259"/>
                <a:gd name="T39" fmla="*/ 40 h 362"/>
                <a:gd name="T40" fmla="*/ 135 w 259"/>
                <a:gd name="T41" fmla="*/ 76 h 362"/>
                <a:gd name="T42" fmla="*/ 96 w 259"/>
                <a:gd name="T43" fmla="*/ 115 h 362"/>
                <a:gd name="T44" fmla="*/ 61 w 259"/>
                <a:gd name="T45" fmla="*/ 170 h 362"/>
                <a:gd name="T46" fmla="*/ 26 w 259"/>
                <a:gd name="T47" fmla="*/ 215 h 362"/>
                <a:gd name="T48" fmla="*/ 0 w 259"/>
                <a:gd name="T49" fmla="*/ 259 h 362"/>
                <a:gd name="T50" fmla="*/ 0 w 259"/>
                <a:gd name="T51" fmla="*/ 359 h 362"/>
                <a:gd name="T52" fmla="*/ 0 w 259"/>
                <a:gd name="T53" fmla="*/ 358 h 362"/>
                <a:gd name="T54" fmla="*/ 0 w 259"/>
                <a:gd name="T55" fmla="*/ 279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9" h="362">
                  <a:moveTo>
                    <a:pt x="0" y="279"/>
                  </a:moveTo>
                  <a:lnTo>
                    <a:pt x="0" y="361"/>
                  </a:lnTo>
                  <a:lnTo>
                    <a:pt x="10" y="340"/>
                  </a:lnTo>
                  <a:lnTo>
                    <a:pt x="21" y="318"/>
                  </a:lnTo>
                  <a:lnTo>
                    <a:pt x="37" y="295"/>
                  </a:lnTo>
                  <a:lnTo>
                    <a:pt x="56" y="270"/>
                  </a:lnTo>
                  <a:lnTo>
                    <a:pt x="74" y="241"/>
                  </a:lnTo>
                  <a:lnTo>
                    <a:pt x="93" y="215"/>
                  </a:lnTo>
                  <a:lnTo>
                    <a:pt x="110" y="193"/>
                  </a:lnTo>
                  <a:lnTo>
                    <a:pt x="126" y="172"/>
                  </a:lnTo>
                  <a:lnTo>
                    <a:pt x="143" y="154"/>
                  </a:lnTo>
                  <a:lnTo>
                    <a:pt x="161" y="136"/>
                  </a:lnTo>
                  <a:lnTo>
                    <a:pt x="182" y="117"/>
                  </a:lnTo>
                  <a:lnTo>
                    <a:pt x="201" y="102"/>
                  </a:lnTo>
                  <a:lnTo>
                    <a:pt x="221" y="89"/>
                  </a:lnTo>
                  <a:lnTo>
                    <a:pt x="242" y="75"/>
                  </a:lnTo>
                  <a:lnTo>
                    <a:pt x="258" y="64"/>
                  </a:lnTo>
                  <a:lnTo>
                    <a:pt x="258" y="0"/>
                  </a:lnTo>
                  <a:lnTo>
                    <a:pt x="229" y="12"/>
                  </a:lnTo>
                  <a:lnTo>
                    <a:pt x="188" y="40"/>
                  </a:lnTo>
                  <a:lnTo>
                    <a:pt x="135" y="76"/>
                  </a:lnTo>
                  <a:lnTo>
                    <a:pt x="96" y="115"/>
                  </a:lnTo>
                  <a:lnTo>
                    <a:pt x="61" y="170"/>
                  </a:lnTo>
                  <a:lnTo>
                    <a:pt x="26" y="215"/>
                  </a:lnTo>
                  <a:lnTo>
                    <a:pt x="0" y="259"/>
                  </a:lnTo>
                  <a:lnTo>
                    <a:pt x="0" y="359"/>
                  </a:lnTo>
                  <a:lnTo>
                    <a:pt x="0" y="358"/>
                  </a:lnTo>
                  <a:lnTo>
                    <a:pt x="0" y="279"/>
                  </a:lnTo>
                </a:path>
              </a:pathLst>
            </a:custGeom>
            <a:gradFill rotWithShape="1">
              <a:gsLst>
                <a:gs pos="0">
                  <a:srgbClr val="8DB5A2"/>
                </a:gs>
                <a:gs pos="100000">
                  <a:srgbClr val="8DB5A2">
                    <a:gamma/>
                    <a:shade val="69804"/>
                    <a:invGamma/>
                  </a:srgbClr>
                </a:gs>
              </a:gsLst>
              <a:lin ang="5400000" scaled="1"/>
            </a:gra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144" name="Freeform 8"/>
            <p:cNvSpPr>
              <a:spLocks/>
            </p:cNvSpPr>
            <p:nvPr/>
          </p:nvSpPr>
          <p:spPr bwMode="auto">
            <a:xfrm>
              <a:off x="3033" y="2030"/>
              <a:ext cx="310" cy="225"/>
            </a:xfrm>
            <a:custGeom>
              <a:avLst/>
              <a:gdLst>
                <a:gd name="T0" fmla="*/ 0 w 310"/>
                <a:gd name="T1" fmla="*/ 0 h 225"/>
                <a:gd name="T2" fmla="*/ 0 w 310"/>
                <a:gd name="T3" fmla="*/ 69 h 225"/>
                <a:gd name="T4" fmla="*/ 20 w 310"/>
                <a:gd name="T5" fmla="*/ 74 h 225"/>
                <a:gd name="T6" fmla="*/ 40 w 310"/>
                <a:gd name="T7" fmla="*/ 80 h 225"/>
                <a:gd name="T8" fmla="*/ 59 w 310"/>
                <a:gd name="T9" fmla="*/ 88 h 225"/>
                <a:gd name="T10" fmla="*/ 79 w 310"/>
                <a:gd name="T11" fmla="*/ 96 h 225"/>
                <a:gd name="T12" fmla="*/ 103 w 310"/>
                <a:gd name="T13" fmla="*/ 104 h 225"/>
                <a:gd name="T14" fmla="*/ 128 w 310"/>
                <a:gd name="T15" fmla="*/ 115 h 225"/>
                <a:gd name="T16" fmla="*/ 159 w 310"/>
                <a:gd name="T17" fmla="*/ 129 h 225"/>
                <a:gd name="T18" fmla="*/ 189 w 310"/>
                <a:gd name="T19" fmla="*/ 143 h 225"/>
                <a:gd name="T20" fmla="*/ 209 w 310"/>
                <a:gd name="T21" fmla="*/ 153 h 225"/>
                <a:gd name="T22" fmla="*/ 233 w 310"/>
                <a:gd name="T23" fmla="*/ 168 h 225"/>
                <a:gd name="T24" fmla="*/ 258 w 310"/>
                <a:gd name="T25" fmla="*/ 185 h 225"/>
                <a:gd name="T26" fmla="*/ 282 w 310"/>
                <a:gd name="T27" fmla="*/ 202 h 225"/>
                <a:gd name="T28" fmla="*/ 299 w 310"/>
                <a:gd name="T29" fmla="*/ 215 h 225"/>
                <a:gd name="T30" fmla="*/ 309 w 310"/>
                <a:gd name="T31" fmla="*/ 224 h 225"/>
                <a:gd name="T32" fmla="*/ 309 w 310"/>
                <a:gd name="T33" fmla="*/ 138 h 225"/>
                <a:gd name="T34" fmla="*/ 289 w 310"/>
                <a:gd name="T35" fmla="*/ 117 h 225"/>
                <a:gd name="T36" fmla="*/ 250 w 310"/>
                <a:gd name="T37" fmla="*/ 87 h 225"/>
                <a:gd name="T38" fmla="*/ 205 w 310"/>
                <a:gd name="T39" fmla="*/ 57 h 225"/>
                <a:gd name="T40" fmla="*/ 165 w 310"/>
                <a:gd name="T41" fmla="*/ 40 h 225"/>
                <a:gd name="T42" fmla="*/ 118 w 310"/>
                <a:gd name="T43" fmla="*/ 20 h 225"/>
                <a:gd name="T44" fmla="*/ 71 w 310"/>
                <a:gd name="T45" fmla="*/ 6 h 225"/>
                <a:gd name="T46" fmla="*/ 38 w 310"/>
                <a:gd name="T47" fmla="*/ 1 h 225"/>
                <a:gd name="T48" fmla="*/ 0 w 310"/>
                <a:gd name="T4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0" h="225">
                  <a:moveTo>
                    <a:pt x="0" y="0"/>
                  </a:moveTo>
                  <a:lnTo>
                    <a:pt x="0" y="69"/>
                  </a:lnTo>
                  <a:lnTo>
                    <a:pt x="20" y="74"/>
                  </a:lnTo>
                  <a:lnTo>
                    <a:pt x="40" y="80"/>
                  </a:lnTo>
                  <a:lnTo>
                    <a:pt x="59" y="88"/>
                  </a:lnTo>
                  <a:lnTo>
                    <a:pt x="79" y="96"/>
                  </a:lnTo>
                  <a:lnTo>
                    <a:pt x="103" y="104"/>
                  </a:lnTo>
                  <a:lnTo>
                    <a:pt x="128" y="115"/>
                  </a:lnTo>
                  <a:lnTo>
                    <a:pt x="159" y="129"/>
                  </a:lnTo>
                  <a:lnTo>
                    <a:pt x="189" y="143"/>
                  </a:lnTo>
                  <a:lnTo>
                    <a:pt x="209" y="153"/>
                  </a:lnTo>
                  <a:lnTo>
                    <a:pt x="233" y="168"/>
                  </a:lnTo>
                  <a:lnTo>
                    <a:pt x="258" y="185"/>
                  </a:lnTo>
                  <a:lnTo>
                    <a:pt x="282" y="202"/>
                  </a:lnTo>
                  <a:lnTo>
                    <a:pt x="299" y="215"/>
                  </a:lnTo>
                  <a:lnTo>
                    <a:pt x="309" y="224"/>
                  </a:lnTo>
                  <a:lnTo>
                    <a:pt x="309" y="138"/>
                  </a:lnTo>
                  <a:lnTo>
                    <a:pt x="289" y="117"/>
                  </a:lnTo>
                  <a:lnTo>
                    <a:pt x="250" y="87"/>
                  </a:lnTo>
                  <a:lnTo>
                    <a:pt x="205" y="57"/>
                  </a:lnTo>
                  <a:lnTo>
                    <a:pt x="165" y="40"/>
                  </a:lnTo>
                  <a:lnTo>
                    <a:pt x="118" y="20"/>
                  </a:lnTo>
                  <a:lnTo>
                    <a:pt x="71" y="6"/>
                  </a:lnTo>
                  <a:lnTo>
                    <a:pt x="38" y="1"/>
                  </a:lnTo>
                  <a:lnTo>
                    <a:pt x="0" y="0"/>
                  </a:lnTo>
                </a:path>
              </a:pathLst>
            </a:custGeom>
            <a:gradFill rotWithShape="1">
              <a:gsLst>
                <a:gs pos="0">
                  <a:srgbClr val="8DB5A2"/>
                </a:gs>
                <a:gs pos="100000">
                  <a:srgbClr val="8DB5A2">
                    <a:gamma/>
                    <a:shade val="69804"/>
                    <a:invGamma/>
                  </a:srgbClr>
                </a:gs>
              </a:gsLst>
              <a:lin ang="5400000" scaled="1"/>
            </a:gra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145" name="Freeform 9"/>
            <p:cNvSpPr>
              <a:spLocks/>
            </p:cNvSpPr>
            <p:nvPr/>
          </p:nvSpPr>
          <p:spPr bwMode="auto">
            <a:xfrm>
              <a:off x="2741" y="1488"/>
              <a:ext cx="860" cy="684"/>
            </a:xfrm>
            <a:custGeom>
              <a:avLst/>
              <a:gdLst>
                <a:gd name="T0" fmla="*/ 46 w 860"/>
                <a:gd name="T1" fmla="*/ 0 h 684"/>
                <a:gd name="T2" fmla="*/ 98 w 860"/>
                <a:gd name="T3" fmla="*/ 0 h 684"/>
                <a:gd name="T4" fmla="*/ 152 w 860"/>
                <a:gd name="T5" fmla="*/ 3 h 684"/>
                <a:gd name="T6" fmla="*/ 201 w 860"/>
                <a:gd name="T7" fmla="*/ 16 h 684"/>
                <a:gd name="T8" fmla="*/ 258 w 860"/>
                <a:gd name="T9" fmla="*/ 37 h 684"/>
                <a:gd name="T10" fmla="*/ 313 w 860"/>
                <a:gd name="T11" fmla="*/ 64 h 684"/>
                <a:gd name="T12" fmla="*/ 371 w 860"/>
                <a:gd name="T13" fmla="*/ 101 h 684"/>
                <a:gd name="T14" fmla="*/ 423 w 860"/>
                <a:gd name="T15" fmla="*/ 140 h 684"/>
                <a:gd name="T16" fmla="*/ 472 w 860"/>
                <a:gd name="T17" fmla="*/ 179 h 684"/>
                <a:gd name="T18" fmla="*/ 522 w 860"/>
                <a:gd name="T19" fmla="*/ 224 h 684"/>
                <a:gd name="T20" fmla="*/ 570 w 860"/>
                <a:gd name="T21" fmla="*/ 274 h 684"/>
                <a:gd name="T22" fmla="*/ 615 w 860"/>
                <a:gd name="T23" fmla="*/ 331 h 684"/>
                <a:gd name="T24" fmla="*/ 652 w 860"/>
                <a:gd name="T25" fmla="*/ 389 h 684"/>
                <a:gd name="T26" fmla="*/ 677 w 860"/>
                <a:gd name="T27" fmla="*/ 442 h 684"/>
                <a:gd name="T28" fmla="*/ 834 w 860"/>
                <a:gd name="T29" fmla="*/ 425 h 684"/>
                <a:gd name="T30" fmla="*/ 780 w 860"/>
                <a:gd name="T31" fmla="*/ 462 h 684"/>
                <a:gd name="T32" fmla="*/ 743 w 860"/>
                <a:gd name="T33" fmla="*/ 492 h 684"/>
                <a:gd name="T34" fmla="*/ 712 w 860"/>
                <a:gd name="T35" fmla="*/ 522 h 684"/>
                <a:gd name="T36" fmla="*/ 682 w 860"/>
                <a:gd name="T37" fmla="*/ 561 h 684"/>
                <a:gd name="T38" fmla="*/ 647 w 860"/>
                <a:gd name="T39" fmla="*/ 611 h 684"/>
                <a:gd name="T40" fmla="*/ 615 w 860"/>
                <a:gd name="T41" fmla="*/ 661 h 684"/>
                <a:gd name="T42" fmla="*/ 587 w 860"/>
                <a:gd name="T43" fmla="*/ 674 h 684"/>
                <a:gd name="T44" fmla="*/ 558 w 860"/>
                <a:gd name="T45" fmla="*/ 649 h 684"/>
                <a:gd name="T46" fmla="*/ 521 w 860"/>
                <a:gd name="T47" fmla="*/ 626 h 684"/>
                <a:gd name="T48" fmla="*/ 489 w 860"/>
                <a:gd name="T49" fmla="*/ 609 h 684"/>
                <a:gd name="T50" fmla="*/ 451 w 860"/>
                <a:gd name="T51" fmla="*/ 593 h 684"/>
                <a:gd name="T52" fmla="*/ 413 w 860"/>
                <a:gd name="T53" fmla="*/ 577 h 684"/>
                <a:gd name="T54" fmla="*/ 375 w 860"/>
                <a:gd name="T55" fmla="*/ 565 h 684"/>
                <a:gd name="T56" fmla="*/ 340 w 860"/>
                <a:gd name="T57" fmla="*/ 553 h 684"/>
                <a:gd name="T58" fmla="*/ 292 w 860"/>
                <a:gd name="T59" fmla="*/ 540 h 684"/>
                <a:gd name="T60" fmla="*/ 468 w 860"/>
                <a:gd name="T61" fmla="*/ 449 h 684"/>
                <a:gd name="T62" fmla="*/ 427 w 860"/>
                <a:gd name="T63" fmla="*/ 363 h 684"/>
                <a:gd name="T64" fmla="*/ 395 w 860"/>
                <a:gd name="T65" fmla="*/ 313 h 684"/>
                <a:gd name="T66" fmla="*/ 349 w 860"/>
                <a:gd name="T67" fmla="*/ 247 h 684"/>
                <a:gd name="T68" fmla="*/ 310 w 860"/>
                <a:gd name="T69" fmla="*/ 194 h 684"/>
                <a:gd name="T70" fmla="*/ 279 w 860"/>
                <a:gd name="T71" fmla="*/ 155 h 684"/>
                <a:gd name="T72" fmla="*/ 240 w 860"/>
                <a:gd name="T73" fmla="*/ 116 h 684"/>
                <a:gd name="T74" fmla="*/ 200 w 860"/>
                <a:gd name="T75" fmla="*/ 84 h 684"/>
                <a:gd name="T76" fmla="*/ 152 w 860"/>
                <a:gd name="T77" fmla="*/ 56 h 684"/>
                <a:gd name="T78" fmla="*/ 99 w 860"/>
                <a:gd name="T79" fmla="*/ 37 h 684"/>
                <a:gd name="T80" fmla="*/ 45 w 860"/>
                <a:gd name="T81" fmla="*/ 1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0" h="684">
                  <a:moveTo>
                    <a:pt x="0" y="3"/>
                  </a:moveTo>
                  <a:lnTo>
                    <a:pt x="46" y="0"/>
                  </a:lnTo>
                  <a:lnTo>
                    <a:pt x="69" y="0"/>
                  </a:lnTo>
                  <a:lnTo>
                    <a:pt x="98" y="0"/>
                  </a:lnTo>
                  <a:lnTo>
                    <a:pt x="125" y="1"/>
                  </a:lnTo>
                  <a:lnTo>
                    <a:pt x="152" y="3"/>
                  </a:lnTo>
                  <a:lnTo>
                    <a:pt x="177" y="8"/>
                  </a:lnTo>
                  <a:lnTo>
                    <a:pt x="201" y="16"/>
                  </a:lnTo>
                  <a:lnTo>
                    <a:pt x="227" y="24"/>
                  </a:lnTo>
                  <a:lnTo>
                    <a:pt x="258" y="37"/>
                  </a:lnTo>
                  <a:lnTo>
                    <a:pt x="287" y="51"/>
                  </a:lnTo>
                  <a:lnTo>
                    <a:pt x="313" y="64"/>
                  </a:lnTo>
                  <a:lnTo>
                    <a:pt x="343" y="82"/>
                  </a:lnTo>
                  <a:lnTo>
                    <a:pt x="371" y="101"/>
                  </a:lnTo>
                  <a:lnTo>
                    <a:pt x="399" y="121"/>
                  </a:lnTo>
                  <a:lnTo>
                    <a:pt x="423" y="140"/>
                  </a:lnTo>
                  <a:lnTo>
                    <a:pt x="450" y="160"/>
                  </a:lnTo>
                  <a:lnTo>
                    <a:pt x="472" y="179"/>
                  </a:lnTo>
                  <a:lnTo>
                    <a:pt x="497" y="202"/>
                  </a:lnTo>
                  <a:lnTo>
                    <a:pt x="522" y="224"/>
                  </a:lnTo>
                  <a:lnTo>
                    <a:pt x="547" y="252"/>
                  </a:lnTo>
                  <a:lnTo>
                    <a:pt x="570" y="274"/>
                  </a:lnTo>
                  <a:lnTo>
                    <a:pt x="593" y="304"/>
                  </a:lnTo>
                  <a:lnTo>
                    <a:pt x="615" y="331"/>
                  </a:lnTo>
                  <a:lnTo>
                    <a:pt x="635" y="358"/>
                  </a:lnTo>
                  <a:lnTo>
                    <a:pt x="652" y="389"/>
                  </a:lnTo>
                  <a:lnTo>
                    <a:pt x="666" y="415"/>
                  </a:lnTo>
                  <a:lnTo>
                    <a:pt x="677" y="442"/>
                  </a:lnTo>
                  <a:lnTo>
                    <a:pt x="859" y="406"/>
                  </a:lnTo>
                  <a:lnTo>
                    <a:pt x="834" y="425"/>
                  </a:lnTo>
                  <a:lnTo>
                    <a:pt x="804" y="444"/>
                  </a:lnTo>
                  <a:lnTo>
                    <a:pt x="780" y="462"/>
                  </a:lnTo>
                  <a:lnTo>
                    <a:pt x="762" y="475"/>
                  </a:lnTo>
                  <a:lnTo>
                    <a:pt x="743" y="492"/>
                  </a:lnTo>
                  <a:lnTo>
                    <a:pt x="727" y="507"/>
                  </a:lnTo>
                  <a:lnTo>
                    <a:pt x="712" y="522"/>
                  </a:lnTo>
                  <a:lnTo>
                    <a:pt x="697" y="542"/>
                  </a:lnTo>
                  <a:lnTo>
                    <a:pt x="682" y="561"/>
                  </a:lnTo>
                  <a:lnTo>
                    <a:pt x="665" y="585"/>
                  </a:lnTo>
                  <a:lnTo>
                    <a:pt x="647" y="611"/>
                  </a:lnTo>
                  <a:lnTo>
                    <a:pt x="632" y="633"/>
                  </a:lnTo>
                  <a:lnTo>
                    <a:pt x="615" y="661"/>
                  </a:lnTo>
                  <a:lnTo>
                    <a:pt x="601" y="683"/>
                  </a:lnTo>
                  <a:lnTo>
                    <a:pt x="587" y="674"/>
                  </a:lnTo>
                  <a:lnTo>
                    <a:pt x="572" y="661"/>
                  </a:lnTo>
                  <a:lnTo>
                    <a:pt x="558" y="649"/>
                  </a:lnTo>
                  <a:lnTo>
                    <a:pt x="539" y="638"/>
                  </a:lnTo>
                  <a:lnTo>
                    <a:pt x="521" y="626"/>
                  </a:lnTo>
                  <a:lnTo>
                    <a:pt x="505" y="617"/>
                  </a:lnTo>
                  <a:lnTo>
                    <a:pt x="489" y="609"/>
                  </a:lnTo>
                  <a:lnTo>
                    <a:pt x="470" y="600"/>
                  </a:lnTo>
                  <a:lnTo>
                    <a:pt x="451" y="593"/>
                  </a:lnTo>
                  <a:lnTo>
                    <a:pt x="431" y="585"/>
                  </a:lnTo>
                  <a:lnTo>
                    <a:pt x="413" y="577"/>
                  </a:lnTo>
                  <a:lnTo>
                    <a:pt x="395" y="570"/>
                  </a:lnTo>
                  <a:lnTo>
                    <a:pt x="375" y="565"/>
                  </a:lnTo>
                  <a:lnTo>
                    <a:pt x="357" y="558"/>
                  </a:lnTo>
                  <a:lnTo>
                    <a:pt x="340" y="553"/>
                  </a:lnTo>
                  <a:lnTo>
                    <a:pt x="320" y="545"/>
                  </a:lnTo>
                  <a:lnTo>
                    <a:pt x="292" y="540"/>
                  </a:lnTo>
                  <a:lnTo>
                    <a:pt x="480" y="489"/>
                  </a:lnTo>
                  <a:lnTo>
                    <a:pt x="468" y="449"/>
                  </a:lnTo>
                  <a:lnTo>
                    <a:pt x="453" y="420"/>
                  </a:lnTo>
                  <a:lnTo>
                    <a:pt x="427" y="363"/>
                  </a:lnTo>
                  <a:lnTo>
                    <a:pt x="411" y="339"/>
                  </a:lnTo>
                  <a:lnTo>
                    <a:pt x="395" y="313"/>
                  </a:lnTo>
                  <a:lnTo>
                    <a:pt x="366" y="271"/>
                  </a:lnTo>
                  <a:lnTo>
                    <a:pt x="349" y="247"/>
                  </a:lnTo>
                  <a:lnTo>
                    <a:pt x="329" y="216"/>
                  </a:lnTo>
                  <a:lnTo>
                    <a:pt x="310" y="194"/>
                  </a:lnTo>
                  <a:lnTo>
                    <a:pt x="295" y="174"/>
                  </a:lnTo>
                  <a:lnTo>
                    <a:pt x="279" y="155"/>
                  </a:lnTo>
                  <a:lnTo>
                    <a:pt x="260" y="135"/>
                  </a:lnTo>
                  <a:lnTo>
                    <a:pt x="240" y="116"/>
                  </a:lnTo>
                  <a:lnTo>
                    <a:pt x="219" y="101"/>
                  </a:lnTo>
                  <a:lnTo>
                    <a:pt x="200" y="84"/>
                  </a:lnTo>
                  <a:lnTo>
                    <a:pt x="174" y="69"/>
                  </a:lnTo>
                  <a:lnTo>
                    <a:pt x="152" y="56"/>
                  </a:lnTo>
                  <a:lnTo>
                    <a:pt x="125" y="47"/>
                  </a:lnTo>
                  <a:lnTo>
                    <a:pt x="99" y="37"/>
                  </a:lnTo>
                  <a:lnTo>
                    <a:pt x="73" y="26"/>
                  </a:lnTo>
                  <a:lnTo>
                    <a:pt x="45" y="19"/>
                  </a:lnTo>
                  <a:lnTo>
                    <a:pt x="0" y="3"/>
                  </a:lnTo>
                </a:path>
              </a:pathLst>
            </a:custGeom>
            <a:gradFill rotWithShape="1">
              <a:gsLst>
                <a:gs pos="0">
                  <a:srgbClr val="8DB5A2"/>
                </a:gs>
                <a:gs pos="100000">
                  <a:srgbClr val="8DB5A2">
                    <a:gamma/>
                    <a:shade val="69804"/>
                    <a:invGamma/>
                  </a:srgbClr>
                </a:gs>
              </a:gsLst>
              <a:lin ang="5400000" scaled="1"/>
            </a:gra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9146" name="Rectangle 10"/>
          <p:cNvSpPr>
            <a:spLocks noChangeArrowheads="1"/>
          </p:cNvSpPr>
          <p:nvPr/>
        </p:nvSpPr>
        <p:spPr bwMode="auto">
          <a:xfrm>
            <a:off x="1295400" y="5410200"/>
            <a:ext cx="7848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000" tIns="63500" rIns="127000" bIns="63500"/>
          <a:lstStyle/>
          <a:p>
            <a:pPr algn="l">
              <a:lnSpc>
                <a:spcPct val="100000"/>
              </a:lnSpc>
              <a:spcBef>
                <a:spcPct val="0"/>
              </a:spcBef>
            </a:pPr>
            <a:r>
              <a:rPr lang="en-US" sz="2800">
                <a:solidFill>
                  <a:schemeClr val="bg1"/>
                </a:solidFill>
                <a:effectLst>
                  <a:outerShdw blurRad="38100" dist="38100" dir="2700000" algn="tl">
                    <a:srgbClr val="C0C0C0"/>
                  </a:outerShdw>
                </a:effectLst>
              </a:rPr>
              <a:t> </a:t>
            </a:r>
            <a:r>
              <a:rPr lang="en-US" sz="2800">
                <a:solidFill>
                  <a:schemeClr val="tx1"/>
                </a:solidFill>
              </a:rPr>
              <a:t>Consequence</a:t>
            </a:r>
            <a:r>
              <a:rPr lang="en-US" sz="3200">
                <a:solidFill>
                  <a:schemeClr val="tx1"/>
                </a:solidFill>
              </a:rPr>
              <a:t> </a:t>
            </a:r>
            <a:r>
              <a:rPr lang="en-US">
                <a:solidFill>
                  <a:schemeClr val="tx1"/>
                </a:solidFill>
              </a:rPr>
              <a:t>(What we get from what we do)</a:t>
            </a:r>
          </a:p>
        </p:txBody>
      </p:sp>
      <p:grpSp>
        <p:nvGrpSpPr>
          <p:cNvPr id="219147" name="Group 11"/>
          <p:cNvGrpSpPr>
            <a:grpSpLocks/>
          </p:cNvGrpSpPr>
          <p:nvPr/>
        </p:nvGrpSpPr>
        <p:grpSpPr bwMode="auto">
          <a:xfrm>
            <a:off x="7300913" y="4256088"/>
            <a:ext cx="825500" cy="1404937"/>
            <a:chOff x="3321" y="2524"/>
            <a:chExt cx="520" cy="885"/>
          </a:xfrm>
        </p:grpSpPr>
        <p:sp>
          <p:nvSpPr>
            <p:cNvPr id="219148" name="Freeform 12"/>
            <p:cNvSpPr>
              <a:spLocks/>
            </p:cNvSpPr>
            <p:nvPr/>
          </p:nvSpPr>
          <p:spPr bwMode="auto">
            <a:xfrm>
              <a:off x="3356" y="2524"/>
              <a:ext cx="485" cy="859"/>
            </a:xfrm>
            <a:custGeom>
              <a:avLst/>
              <a:gdLst>
                <a:gd name="T0" fmla="*/ 129 w 485"/>
                <a:gd name="T1" fmla="*/ 36 h 859"/>
                <a:gd name="T2" fmla="*/ 167 w 485"/>
                <a:gd name="T3" fmla="*/ 78 h 859"/>
                <a:gd name="T4" fmla="*/ 202 w 485"/>
                <a:gd name="T5" fmla="*/ 122 h 859"/>
                <a:gd name="T6" fmla="*/ 231 w 485"/>
                <a:gd name="T7" fmla="*/ 168 h 859"/>
                <a:gd name="T8" fmla="*/ 261 w 485"/>
                <a:gd name="T9" fmla="*/ 222 h 859"/>
                <a:gd name="T10" fmla="*/ 285 w 485"/>
                <a:gd name="T11" fmla="*/ 277 h 859"/>
                <a:gd name="T12" fmla="*/ 306 w 485"/>
                <a:gd name="T13" fmla="*/ 340 h 859"/>
                <a:gd name="T14" fmla="*/ 320 w 485"/>
                <a:gd name="T15" fmla="*/ 398 h 859"/>
                <a:gd name="T16" fmla="*/ 334 w 485"/>
                <a:gd name="T17" fmla="*/ 453 h 859"/>
                <a:gd name="T18" fmla="*/ 346 w 485"/>
                <a:gd name="T19" fmla="*/ 513 h 859"/>
                <a:gd name="T20" fmla="*/ 350 w 485"/>
                <a:gd name="T21" fmla="*/ 571 h 859"/>
                <a:gd name="T22" fmla="*/ 351 w 485"/>
                <a:gd name="T23" fmla="*/ 632 h 859"/>
                <a:gd name="T24" fmla="*/ 345 w 485"/>
                <a:gd name="T25" fmla="*/ 685 h 859"/>
                <a:gd name="T26" fmla="*/ 333 w 485"/>
                <a:gd name="T27" fmla="*/ 728 h 859"/>
                <a:gd name="T28" fmla="*/ 452 w 485"/>
                <a:gd name="T29" fmla="*/ 843 h 859"/>
                <a:gd name="T30" fmla="*/ 398 w 485"/>
                <a:gd name="T31" fmla="*/ 819 h 859"/>
                <a:gd name="T32" fmla="*/ 352 w 485"/>
                <a:gd name="T33" fmla="*/ 803 h 859"/>
                <a:gd name="T34" fmla="*/ 313 w 485"/>
                <a:gd name="T35" fmla="*/ 791 h 859"/>
                <a:gd name="T36" fmla="*/ 270 w 485"/>
                <a:gd name="T37" fmla="*/ 780 h 859"/>
                <a:gd name="T38" fmla="*/ 216 w 485"/>
                <a:gd name="T39" fmla="*/ 771 h 859"/>
                <a:gd name="T40" fmla="*/ 165 w 485"/>
                <a:gd name="T41" fmla="*/ 766 h 859"/>
                <a:gd name="T42" fmla="*/ 137 w 485"/>
                <a:gd name="T43" fmla="*/ 751 h 859"/>
                <a:gd name="T44" fmla="*/ 129 w 485"/>
                <a:gd name="T45" fmla="*/ 718 h 859"/>
                <a:gd name="T46" fmla="*/ 117 w 485"/>
                <a:gd name="T47" fmla="*/ 678 h 859"/>
                <a:gd name="T48" fmla="*/ 102 w 485"/>
                <a:gd name="T49" fmla="*/ 644 h 859"/>
                <a:gd name="T50" fmla="*/ 85 w 485"/>
                <a:gd name="T51" fmla="*/ 608 h 859"/>
                <a:gd name="T52" fmla="*/ 66 w 485"/>
                <a:gd name="T53" fmla="*/ 571 h 859"/>
                <a:gd name="T54" fmla="*/ 46 w 485"/>
                <a:gd name="T55" fmla="*/ 536 h 859"/>
                <a:gd name="T56" fmla="*/ 28 w 485"/>
                <a:gd name="T57" fmla="*/ 503 h 859"/>
                <a:gd name="T58" fmla="*/ 0 w 485"/>
                <a:gd name="T59" fmla="*/ 458 h 859"/>
                <a:gd name="T60" fmla="*/ 178 w 485"/>
                <a:gd name="T61" fmla="*/ 562 h 859"/>
                <a:gd name="T62" fmla="*/ 197 w 485"/>
                <a:gd name="T63" fmla="*/ 493 h 859"/>
                <a:gd name="T64" fmla="*/ 202 w 485"/>
                <a:gd name="T65" fmla="*/ 447 h 859"/>
                <a:gd name="T66" fmla="*/ 207 w 485"/>
                <a:gd name="T67" fmla="*/ 384 h 859"/>
                <a:gd name="T68" fmla="*/ 205 w 485"/>
                <a:gd name="T69" fmla="*/ 333 h 859"/>
                <a:gd name="T70" fmla="*/ 203 w 485"/>
                <a:gd name="T71" fmla="*/ 294 h 859"/>
                <a:gd name="T72" fmla="*/ 194 w 485"/>
                <a:gd name="T73" fmla="*/ 244 h 859"/>
                <a:gd name="T74" fmla="*/ 185 w 485"/>
                <a:gd name="T75" fmla="*/ 206 h 859"/>
                <a:gd name="T76" fmla="*/ 161 w 485"/>
                <a:gd name="T77" fmla="*/ 156 h 859"/>
                <a:gd name="T78" fmla="*/ 135 w 485"/>
                <a:gd name="T79" fmla="*/ 106 h 859"/>
                <a:gd name="T80" fmla="*/ 65 w 485"/>
                <a:gd name="T81" fmla="*/ 18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859">
                  <a:moveTo>
                    <a:pt x="92" y="0"/>
                  </a:moveTo>
                  <a:lnTo>
                    <a:pt x="129" y="36"/>
                  </a:lnTo>
                  <a:lnTo>
                    <a:pt x="146" y="55"/>
                  </a:lnTo>
                  <a:lnTo>
                    <a:pt x="167" y="78"/>
                  </a:lnTo>
                  <a:lnTo>
                    <a:pt x="185" y="99"/>
                  </a:lnTo>
                  <a:lnTo>
                    <a:pt x="202" y="122"/>
                  </a:lnTo>
                  <a:lnTo>
                    <a:pt x="219" y="145"/>
                  </a:lnTo>
                  <a:lnTo>
                    <a:pt x="231" y="168"/>
                  </a:lnTo>
                  <a:lnTo>
                    <a:pt x="246" y="192"/>
                  </a:lnTo>
                  <a:lnTo>
                    <a:pt x="261" y="222"/>
                  </a:lnTo>
                  <a:lnTo>
                    <a:pt x="273" y="251"/>
                  </a:lnTo>
                  <a:lnTo>
                    <a:pt x="285" y="277"/>
                  </a:lnTo>
                  <a:lnTo>
                    <a:pt x="296" y="309"/>
                  </a:lnTo>
                  <a:lnTo>
                    <a:pt x="306" y="340"/>
                  </a:lnTo>
                  <a:lnTo>
                    <a:pt x="315" y="371"/>
                  </a:lnTo>
                  <a:lnTo>
                    <a:pt x="320" y="398"/>
                  </a:lnTo>
                  <a:lnTo>
                    <a:pt x="328" y="427"/>
                  </a:lnTo>
                  <a:lnTo>
                    <a:pt x="334" y="453"/>
                  </a:lnTo>
                  <a:lnTo>
                    <a:pt x="339" y="483"/>
                  </a:lnTo>
                  <a:lnTo>
                    <a:pt x="346" y="513"/>
                  </a:lnTo>
                  <a:lnTo>
                    <a:pt x="348" y="544"/>
                  </a:lnTo>
                  <a:lnTo>
                    <a:pt x="350" y="571"/>
                  </a:lnTo>
                  <a:lnTo>
                    <a:pt x="350" y="603"/>
                  </a:lnTo>
                  <a:lnTo>
                    <a:pt x="351" y="632"/>
                  </a:lnTo>
                  <a:lnTo>
                    <a:pt x="350" y="659"/>
                  </a:lnTo>
                  <a:lnTo>
                    <a:pt x="345" y="685"/>
                  </a:lnTo>
                  <a:lnTo>
                    <a:pt x="341" y="707"/>
                  </a:lnTo>
                  <a:lnTo>
                    <a:pt x="333" y="728"/>
                  </a:lnTo>
                  <a:lnTo>
                    <a:pt x="484" y="858"/>
                  </a:lnTo>
                  <a:lnTo>
                    <a:pt x="452" y="843"/>
                  </a:lnTo>
                  <a:lnTo>
                    <a:pt x="427" y="833"/>
                  </a:lnTo>
                  <a:lnTo>
                    <a:pt x="398" y="819"/>
                  </a:lnTo>
                  <a:lnTo>
                    <a:pt x="374" y="811"/>
                  </a:lnTo>
                  <a:lnTo>
                    <a:pt x="352" y="803"/>
                  </a:lnTo>
                  <a:lnTo>
                    <a:pt x="334" y="795"/>
                  </a:lnTo>
                  <a:lnTo>
                    <a:pt x="313" y="791"/>
                  </a:lnTo>
                  <a:lnTo>
                    <a:pt x="292" y="786"/>
                  </a:lnTo>
                  <a:lnTo>
                    <a:pt x="270" y="780"/>
                  </a:lnTo>
                  <a:lnTo>
                    <a:pt x="243" y="777"/>
                  </a:lnTo>
                  <a:lnTo>
                    <a:pt x="216" y="771"/>
                  </a:lnTo>
                  <a:lnTo>
                    <a:pt x="192" y="768"/>
                  </a:lnTo>
                  <a:lnTo>
                    <a:pt x="165" y="766"/>
                  </a:lnTo>
                  <a:lnTo>
                    <a:pt x="144" y="764"/>
                  </a:lnTo>
                  <a:lnTo>
                    <a:pt x="137" y="751"/>
                  </a:lnTo>
                  <a:lnTo>
                    <a:pt x="135" y="733"/>
                  </a:lnTo>
                  <a:lnTo>
                    <a:pt x="129" y="718"/>
                  </a:lnTo>
                  <a:lnTo>
                    <a:pt x="123" y="698"/>
                  </a:lnTo>
                  <a:lnTo>
                    <a:pt x="117" y="678"/>
                  </a:lnTo>
                  <a:lnTo>
                    <a:pt x="110" y="662"/>
                  </a:lnTo>
                  <a:lnTo>
                    <a:pt x="102" y="644"/>
                  </a:lnTo>
                  <a:lnTo>
                    <a:pt x="95" y="627"/>
                  </a:lnTo>
                  <a:lnTo>
                    <a:pt x="85" y="608"/>
                  </a:lnTo>
                  <a:lnTo>
                    <a:pt x="75" y="588"/>
                  </a:lnTo>
                  <a:lnTo>
                    <a:pt x="66" y="571"/>
                  </a:lnTo>
                  <a:lnTo>
                    <a:pt x="58" y="553"/>
                  </a:lnTo>
                  <a:lnTo>
                    <a:pt x="46" y="536"/>
                  </a:lnTo>
                  <a:lnTo>
                    <a:pt x="37" y="518"/>
                  </a:lnTo>
                  <a:lnTo>
                    <a:pt x="28" y="503"/>
                  </a:lnTo>
                  <a:lnTo>
                    <a:pt x="18" y="483"/>
                  </a:lnTo>
                  <a:lnTo>
                    <a:pt x="0" y="458"/>
                  </a:lnTo>
                  <a:lnTo>
                    <a:pt x="164" y="588"/>
                  </a:lnTo>
                  <a:lnTo>
                    <a:pt x="178" y="562"/>
                  </a:lnTo>
                  <a:lnTo>
                    <a:pt x="185" y="538"/>
                  </a:lnTo>
                  <a:lnTo>
                    <a:pt x="197" y="493"/>
                  </a:lnTo>
                  <a:lnTo>
                    <a:pt x="201" y="470"/>
                  </a:lnTo>
                  <a:lnTo>
                    <a:pt x="202" y="447"/>
                  </a:lnTo>
                  <a:lnTo>
                    <a:pt x="206" y="407"/>
                  </a:lnTo>
                  <a:lnTo>
                    <a:pt x="207" y="384"/>
                  </a:lnTo>
                  <a:lnTo>
                    <a:pt x="207" y="355"/>
                  </a:lnTo>
                  <a:lnTo>
                    <a:pt x="205" y="333"/>
                  </a:lnTo>
                  <a:lnTo>
                    <a:pt x="202" y="314"/>
                  </a:lnTo>
                  <a:lnTo>
                    <a:pt x="203" y="294"/>
                  </a:lnTo>
                  <a:lnTo>
                    <a:pt x="197" y="271"/>
                  </a:lnTo>
                  <a:lnTo>
                    <a:pt x="194" y="244"/>
                  </a:lnTo>
                  <a:lnTo>
                    <a:pt x="190" y="224"/>
                  </a:lnTo>
                  <a:lnTo>
                    <a:pt x="185" y="206"/>
                  </a:lnTo>
                  <a:lnTo>
                    <a:pt x="170" y="177"/>
                  </a:lnTo>
                  <a:lnTo>
                    <a:pt x="161" y="156"/>
                  </a:lnTo>
                  <a:lnTo>
                    <a:pt x="146" y="129"/>
                  </a:lnTo>
                  <a:lnTo>
                    <a:pt x="135" y="106"/>
                  </a:lnTo>
                  <a:lnTo>
                    <a:pt x="117" y="81"/>
                  </a:lnTo>
                  <a:lnTo>
                    <a:pt x="65" y="18"/>
                  </a:lnTo>
                  <a:lnTo>
                    <a:pt x="92" y="0"/>
                  </a:lnTo>
                </a:path>
              </a:pathLst>
            </a:custGeom>
            <a:gradFill rotWithShape="1">
              <a:gsLst>
                <a:gs pos="0">
                  <a:srgbClr val="8DB5A2"/>
                </a:gs>
                <a:gs pos="100000">
                  <a:srgbClr val="8DB5A2">
                    <a:gamma/>
                    <a:shade val="69804"/>
                    <a:invGamma/>
                  </a:srgbClr>
                </a:gs>
              </a:gsLst>
              <a:lin ang="5400000" scaled="1"/>
            </a:gra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149" name="Freeform 13"/>
            <p:cNvSpPr>
              <a:spLocks/>
            </p:cNvSpPr>
            <p:nvPr/>
          </p:nvSpPr>
          <p:spPr bwMode="auto">
            <a:xfrm>
              <a:off x="3321" y="2983"/>
              <a:ext cx="187" cy="157"/>
            </a:xfrm>
            <a:custGeom>
              <a:avLst/>
              <a:gdLst>
                <a:gd name="T0" fmla="*/ 35 w 187"/>
                <a:gd name="T1" fmla="*/ 0 h 157"/>
                <a:gd name="T2" fmla="*/ 0 w 187"/>
                <a:gd name="T3" fmla="*/ 27 h 157"/>
                <a:gd name="T4" fmla="*/ 162 w 187"/>
                <a:gd name="T5" fmla="*/ 156 h 157"/>
                <a:gd name="T6" fmla="*/ 177 w 187"/>
                <a:gd name="T7" fmla="*/ 140 h 157"/>
                <a:gd name="T8" fmla="*/ 186 w 187"/>
                <a:gd name="T9" fmla="*/ 118 h 157"/>
                <a:gd name="T10" fmla="*/ 35 w 187"/>
                <a:gd name="T11" fmla="*/ 0 h 157"/>
              </a:gdLst>
              <a:ahLst/>
              <a:cxnLst>
                <a:cxn ang="0">
                  <a:pos x="T0" y="T1"/>
                </a:cxn>
                <a:cxn ang="0">
                  <a:pos x="T2" y="T3"/>
                </a:cxn>
                <a:cxn ang="0">
                  <a:pos x="T4" y="T5"/>
                </a:cxn>
                <a:cxn ang="0">
                  <a:pos x="T6" y="T7"/>
                </a:cxn>
                <a:cxn ang="0">
                  <a:pos x="T8" y="T9"/>
                </a:cxn>
                <a:cxn ang="0">
                  <a:pos x="T10" y="T11"/>
                </a:cxn>
              </a:cxnLst>
              <a:rect l="0" t="0" r="r" b="b"/>
              <a:pathLst>
                <a:path w="187" h="157">
                  <a:moveTo>
                    <a:pt x="35" y="0"/>
                  </a:moveTo>
                  <a:lnTo>
                    <a:pt x="0" y="27"/>
                  </a:lnTo>
                  <a:lnTo>
                    <a:pt x="162" y="156"/>
                  </a:lnTo>
                  <a:lnTo>
                    <a:pt x="177" y="140"/>
                  </a:lnTo>
                  <a:lnTo>
                    <a:pt x="186" y="118"/>
                  </a:lnTo>
                  <a:lnTo>
                    <a:pt x="35" y="0"/>
                  </a:lnTo>
                </a:path>
              </a:pathLst>
            </a:custGeom>
            <a:gradFill rotWithShape="1">
              <a:gsLst>
                <a:gs pos="0">
                  <a:srgbClr val="8DB5A2"/>
                </a:gs>
                <a:gs pos="100000">
                  <a:srgbClr val="8DB5A2">
                    <a:gamma/>
                    <a:shade val="69804"/>
                    <a:invGamma/>
                  </a:srgbClr>
                </a:gs>
              </a:gsLst>
              <a:lin ang="5400000" scaled="1"/>
            </a:gra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150" name="Freeform 14"/>
            <p:cNvSpPr>
              <a:spLocks/>
            </p:cNvSpPr>
            <p:nvPr/>
          </p:nvSpPr>
          <p:spPr bwMode="auto">
            <a:xfrm>
              <a:off x="3649" y="3252"/>
              <a:ext cx="192" cy="157"/>
            </a:xfrm>
            <a:custGeom>
              <a:avLst/>
              <a:gdLst>
                <a:gd name="T0" fmla="*/ 191 w 192"/>
                <a:gd name="T1" fmla="*/ 130 h 157"/>
                <a:gd name="T2" fmla="*/ 155 w 192"/>
                <a:gd name="T3" fmla="*/ 156 h 157"/>
                <a:gd name="T4" fmla="*/ 0 w 192"/>
                <a:gd name="T5" fmla="*/ 31 h 157"/>
                <a:gd name="T6" fmla="*/ 43 w 192"/>
                <a:gd name="T7" fmla="*/ 0 h 157"/>
                <a:gd name="T8" fmla="*/ 191 w 192"/>
                <a:gd name="T9" fmla="*/ 130 h 157"/>
              </a:gdLst>
              <a:ahLst/>
              <a:cxnLst>
                <a:cxn ang="0">
                  <a:pos x="T0" y="T1"/>
                </a:cxn>
                <a:cxn ang="0">
                  <a:pos x="T2" y="T3"/>
                </a:cxn>
                <a:cxn ang="0">
                  <a:pos x="T4" y="T5"/>
                </a:cxn>
                <a:cxn ang="0">
                  <a:pos x="T6" y="T7"/>
                </a:cxn>
                <a:cxn ang="0">
                  <a:pos x="T8" y="T9"/>
                </a:cxn>
              </a:cxnLst>
              <a:rect l="0" t="0" r="r" b="b"/>
              <a:pathLst>
                <a:path w="192" h="157">
                  <a:moveTo>
                    <a:pt x="191" y="130"/>
                  </a:moveTo>
                  <a:lnTo>
                    <a:pt x="155" y="156"/>
                  </a:lnTo>
                  <a:lnTo>
                    <a:pt x="0" y="31"/>
                  </a:lnTo>
                  <a:lnTo>
                    <a:pt x="43" y="0"/>
                  </a:lnTo>
                  <a:lnTo>
                    <a:pt x="191" y="130"/>
                  </a:lnTo>
                </a:path>
              </a:pathLst>
            </a:custGeom>
            <a:gradFill rotWithShape="1">
              <a:gsLst>
                <a:gs pos="0">
                  <a:srgbClr val="8DB5A2"/>
                </a:gs>
                <a:gs pos="100000">
                  <a:srgbClr val="8DB5A2">
                    <a:gamma/>
                    <a:shade val="69804"/>
                    <a:invGamma/>
                  </a:srgbClr>
                </a:gs>
              </a:gsLst>
              <a:lin ang="5400000" scaled="1"/>
            </a:gra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151" name="Freeform 15"/>
            <p:cNvSpPr>
              <a:spLocks/>
            </p:cNvSpPr>
            <p:nvPr/>
          </p:nvSpPr>
          <p:spPr bwMode="auto">
            <a:xfrm>
              <a:off x="3321" y="2545"/>
              <a:ext cx="485" cy="864"/>
            </a:xfrm>
            <a:custGeom>
              <a:avLst/>
              <a:gdLst>
                <a:gd name="T0" fmla="*/ 136 w 485"/>
                <a:gd name="T1" fmla="*/ 36 h 864"/>
                <a:gd name="T2" fmla="*/ 173 w 485"/>
                <a:gd name="T3" fmla="*/ 76 h 864"/>
                <a:gd name="T4" fmla="*/ 209 w 485"/>
                <a:gd name="T5" fmla="*/ 122 h 864"/>
                <a:gd name="T6" fmla="*/ 236 w 485"/>
                <a:gd name="T7" fmla="*/ 167 h 864"/>
                <a:gd name="T8" fmla="*/ 267 w 485"/>
                <a:gd name="T9" fmla="*/ 222 h 864"/>
                <a:gd name="T10" fmla="*/ 290 w 485"/>
                <a:gd name="T11" fmla="*/ 278 h 864"/>
                <a:gd name="T12" fmla="*/ 311 w 485"/>
                <a:gd name="T13" fmla="*/ 340 h 864"/>
                <a:gd name="T14" fmla="*/ 325 w 485"/>
                <a:gd name="T15" fmla="*/ 399 h 864"/>
                <a:gd name="T16" fmla="*/ 337 w 485"/>
                <a:gd name="T17" fmla="*/ 455 h 864"/>
                <a:gd name="T18" fmla="*/ 348 w 485"/>
                <a:gd name="T19" fmla="*/ 514 h 864"/>
                <a:gd name="T20" fmla="*/ 351 w 485"/>
                <a:gd name="T21" fmla="*/ 573 h 864"/>
                <a:gd name="T22" fmla="*/ 351 w 485"/>
                <a:gd name="T23" fmla="*/ 635 h 864"/>
                <a:gd name="T24" fmla="*/ 344 w 485"/>
                <a:gd name="T25" fmla="*/ 689 h 864"/>
                <a:gd name="T26" fmla="*/ 331 w 485"/>
                <a:gd name="T27" fmla="*/ 732 h 864"/>
                <a:gd name="T28" fmla="*/ 452 w 485"/>
                <a:gd name="T29" fmla="*/ 848 h 864"/>
                <a:gd name="T30" fmla="*/ 396 w 485"/>
                <a:gd name="T31" fmla="*/ 823 h 864"/>
                <a:gd name="T32" fmla="*/ 349 w 485"/>
                <a:gd name="T33" fmla="*/ 808 h 864"/>
                <a:gd name="T34" fmla="*/ 310 w 485"/>
                <a:gd name="T35" fmla="*/ 797 h 864"/>
                <a:gd name="T36" fmla="*/ 266 w 485"/>
                <a:gd name="T37" fmla="*/ 788 h 864"/>
                <a:gd name="T38" fmla="*/ 213 w 485"/>
                <a:gd name="T39" fmla="*/ 778 h 864"/>
                <a:gd name="T40" fmla="*/ 160 w 485"/>
                <a:gd name="T41" fmla="*/ 774 h 864"/>
                <a:gd name="T42" fmla="*/ 133 w 485"/>
                <a:gd name="T43" fmla="*/ 758 h 864"/>
                <a:gd name="T44" fmla="*/ 125 w 485"/>
                <a:gd name="T45" fmla="*/ 724 h 864"/>
                <a:gd name="T46" fmla="*/ 113 w 485"/>
                <a:gd name="T47" fmla="*/ 685 h 864"/>
                <a:gd name="T48" fmla="*/ 98 w 485"/>
                <a:gd name="T49" fmla="*/ 652 h 864"/>
                <a:gd name="T50" fmla="*/ 81 w 485"/>
                <a:gd name="T51" fmla="*/ 614 h 864"/>
                <a:gd name="T52" fmla="*/ 63 w 485"/>
                <a:gd name="T53" fmla="*/ 578 h 864"/>
                <a:gd name="T54" fmla="*/ 43 w 485"/>
                <a:gd name="T55" fmla="*/ 542 h 864"/>
                <a:gd name="T56" fmla="*/ 24 w 485"/>
                <a:gd name="T57" fmla="*/ 508 h 864"/>
                <a:gd name="T58" fmla="*/ 0 w 485"/>
                <a:gd name="T59" fmla="*/ 465 h 864"/>
                <a:gd name="T60" fmla="*/ 177 w 485"/>
                <a:gd name="T61" fmla="*/ 567 h 864"/>
                <a:gd name="T62" fmla="*/ 196 w 485"/>
                <a:gd name="T63" fmla="*/ 497 h 864"/>
                <a:gd name="T64" fmla="*/ 203 w 485"/>
                <a:gd name="T65" fmla="*/ 449 h 864"/>
                <a:gd name="T66" fmla="*/ 210 w 485"/>
                <a:gd name="T67" fmla="*/ 386 h 864"/>
                <a:gd name="T68" fmla="*/ 213 w 485"/>
                <a:gd name="T69" fmla="*/ 331 h 864"/>
                <a:gd name="T70" fmla="*/ 213 w 485"/>
                <a:gd name="T71" fmla="*/ 289 h 864"/>
                <a:gd name="T72" fmla="*/ 207 w 485"/>
                <a:gd name="T73" fmla="*/ 240 h 864"/>
                <a:gd name="T74" fmla="*/ 197 w 485"/>
                <a:gd name="T75" fmla="*/ 194 h 864"/>
                <a:gd name="T76" fmla="*/ 178 w 485"/>
                <a:gd name="T77" fmla="*/ 145 h 864"/>
                <a:gd name="T78" fmla="*/ 153 w 485"/>
                <a:gd name="T79" fmla="*/ 94 h 864"/>
                <a:gd name="T80" fmla="*/ 123 w 485"/>
                <a:gd name="T81"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864">
                  <a:moveTo>
                    <a:pt x="99" y="0"/>
                  </a:moveTo>
                  <a:lnTo>
                    <a:pt x="136" y="36"/>
                  </a:lnTo>
                  <a:lnTo>
                    <a:pt x="153" y="54"/>
                  </a:lnTo>
                  <a:lnTo>
                    <a:pt x="173" y="76"/>
                  </a:lnTo>
                  <a:lnTo>
                    <a:pt x="191" y="99"/>
                  </a:lnTo>
                  <a:lnTo>
                    <a:pt x="209" y="122"/>
                  </a:lnTo>
                  <a:lnTo>
                    <a:pt x="225" y="145"/>
                  </a:lnTo>
                  <a:lnTo>
                    <a:pt x="236" y="167"/>
                  </a:lnTo>
                  <a:lnTo>
                    <a:pt x="251" y="192"/>
                  </a:lnTo>
                  <a:lnTo>
                    <a:pt x="267" y="222"/>
                  </a:lnTo>
                  <a:lnTo>
                    <a:pt x="279" y="251"/>
                  </a:lnTo>
                  <a:lnTo>
                    <a:pt x="290" y="278"/>
                  </a:lnTo>
                  <a:lnTo>
                    <a:pt x="301" y="309"/>
                  </a:lnTo>
                  <a:lnTo>
                    <a:pt x="311" y="340"/>
                  </a:lnTo>
                  <a:lnTo>
                    <a:pt x="319" y="372"/>
                  </a:lnTo>
                  <a:lnTo>
                    <a:pt x="325" y="399"/>
                  </a:lnTo>
                  <a:lnTo>
                    <a:pt x="332" y="429"/>
                  </a:lnTo>
                  <a:lnTo>
                    <a:pt x="337" y="455"/>
                  </a:lnTo>
                  <a:lnTo>
                    <a:pt x="342" y="485"/>
                  </a:lnTo>
                  <a:lnTo>
                    <a:pt x="348" y="514"/>
                  </a:lnTo>
                  <a:lnTo>
                    <a:pt x="349" y="547"/>
                  </a:lnTo>
                  <a:lnTo>
                    <a:pt x="351" y="573"/>
                  </a:lnTo>
                  <a:lnTo>
                    <a:pt x="351" y="606"/>
                  </a:lnTo>
                  <a:lnTo>
                    <a:pt x="351" y="635"/>
                  </a:lnTo>
                  <a:lnTo>
                    <a:pt x="349" y="663"/>
                  </a:lnTo>
                  <a:lnTo>
                    <a:pt x="344" y="689"/>
                  </a:lnTo>
                  <a:lnTo>
                    <a:pt x="340" y="712"/>
                  </a:lnTo>
                  <a:lnTo>
                    <a:pt x="331" y="732"/>
                  </a:lnTo>
                  <a:lnTo>
                    <a:pt x="484" y="863"/>
                  </a:lnTo>
                  <a:lnTo>
                    <a:pt x="452" y="848"/>
                  </a:lnTo>
                  <a:lnTo>
                    <a:pt x="426" y="838"/>
                  </a:lnTo>
                  <a:lnTo>
                    <a:pt x="396" y="823"/>
                  </a:lnTo>
                  <a:lnTo>
                    <a:pt x="373" y="816"/>
                  </a:lnTo>
                  <a:lnTo>
                    <a:pt x="349" y="808"/>
                  </a:lnTo>
                  <a:lnTo>
                    <a:pt x="332" y="802"/>
                  </a:lnTo>
                  <a:lnTo>
                    <a:pt x="310" y="797"/>
                  </a:lnTo>
                  <a:lnTo>
                    <a:pt x="289" y="792"/>
                  </a:lnTo>
                  <a:lnTo>
                    <a:pt x="266" y="788"/>
                  </a:lnTo>
                  <a:lnTo>
                    <a:pt x="239" y="783"/>
                  </a:lnTo>
                  <a:lnTo>
                    <a:pt x="213" y="778"/>
                  </a:lnTo>
                  <a:lnTo>
                    <a:pt x="189" y="775"/>
                  </a:lnTo>
                  <a:lnTo>
                    <a:pt x="160" y="774"/>
                  </a:lnTo>
                  <a:lnTo>
                    <a:pt x="138" y="772"/>
                  </a:lnTo>
                  <a:lnTo>
                    <a:pt x="133" y="758"/>
                  </a:lnTo>
                  <a:lnTo>
                    <a:pt x="130" y="740"/>
                  </a:lnTo>
                  <a:lnTo>
                    <a:pt x="125" y="724"/>
                  </a:lnTo>
                  <a:lnTo>
                    <a:pt x="119" y="704"/>
                  </a:lnTo>
                  <a:lnTo>
                    <a:pt x="113" y="685"/>
                  </a:lnTo>
                  <a:lnTo>
                    <a:pt x="107" y="668"/>
                  </a:lnTo>
                  <a:lnTo>
                    <a:pt x="98" y="652"/>
                  </a:lnTo>
                  <a:lnTo>
                    <a:pt x="90" y="633"/>
                  </a:lnTo>
                  <a:lnTo>
                    <a:pt x="81" y="614"/>
                  </a:lnTo>
                  <a:lnTo>
                    <a:pt x="71" y="594"/>
                  </a:lnTo>
                  <a:lnTo>
                    <a:pt x="63" y="578"/>
                  </a:lnTo>
                  <a:lnTo>
                    <a:pt x="55" y="559"/>
                  </a:lnTo>
                  <a:lnTo>
                    <a:pt x="43" y="542"/>
                  </a:lnTo>
                  <a:lnTo>
                    <a:pt x="33" y="524"/>
                  </a:lnTo>
                  <a:lnTo>
                    <a:pt x="24" y="508"/>
                  </a:lnTo>
                  <a:lnTo>
                    <a:pt x="14" y="488"/>
                  </a:lnTo>
                  <a:lnTo>
                    <a:pt x="0" y="465"/>
                  </a:lnTo>
                  <a:lnTo>
                    <a:pt x="163" y="593"/>
                  </a:lnTo>
                  <a:lnTo>
                    <a:pt x="177" y="567"/>
                  </a:lnTo>
                  <a:lnTo>
                    <a:pt x="183" y="543"/>
                  </a:lnTo>
                  <a:lnTo>
                    <a:pt x="196" y="497"/>
                  </a:lnTo>
                  <a:lnTo>
                    <a:pt x="200" y="473"/>
                  </a:lnTo>
                  <a:lnTo>
                    <a:pt x="203" y="449"/>
                  </a:lnTo>
                  <a:lnTo>
                    <a:pt x="208" y="409"/>
                  </a:lnTo>
                  <a:lnTo>
                    <a:pt x="210" y="386"/>
                  </a:lnTo>
                  <a:lnTo>
                    <a:pt x="213" y="356"/>
                  </a:lnTo>
                  <a:lnTo>
                    <a:pt x="213" y="331"/>
                  </a:lnTo>
                  <a:lnTo>
                    <a:pt x="213" y="311"/>
                  </a:lnTo>
                  <a:lnTo>
                    <a:pt x="213" y="289"/>
                  </a:lnTo>
                  <a:lnTo>
                    <a:pt x="211" y="266"/>
                  </a:lnTo>
                  <a:lnTo>
                    <a:pt x="207" y="240"/>
                  </a:lnTo>
                  <a:lnTo>
                    <a:pt x="201" y="218"/>
                  </a:lnTo>
                  <a:lnTo>
                    <a:pt x="197" y="194"/>
                  </a:lnTo>
                  <a:lnTo>
                    <a:pt x="188" y="169"/>
                  </a:lnTo>
                  <a:lnTo>
                    <a:pt x="178" y="145"/>
                  </a:lnTo>
                  <a:lnTo>
                    <a:pt x="164" y="119"/>
                  </a:lnTo>
                  <a:lnTo>
                    <a:pt x="153" y="94"/>
                  </a:lnTo>
                  <a:lnTo>
                    <a:pt x="139" y="69"/>
                  </a:lnTo>
                  <a:lnTo>
                    <a:pt x="123" y="41"/>
                  </a:lnTo>
                  <a:lnTo>
                    <a:pt x="99" y="0"/>
                  </a:lnTo>
                </a:path>
              </a:pathLst>
            </a:custGeom>
            <a:gradFill rotWithShape="1">
              <a:gsLst>
                <a:gs pos="0">
                  <a:srgbClr val="8DB5A2"/>
                </a:gs>
                <a:gs pos="100000">
                  <a:srgbClr val="8DB5A2">
                    <a:gamma/>
                    <a:shade val="69804"/>
                    <a:invGamma/>
                  </a:srgbClr>
                </a:gs>
              </a:gsLst>
              <a:lin ang="5400000" scaled="1"/>
            </a:gra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9152" name="Group 16"/>
          <p:cNvGrpSpPr>
            <a:grpSpLocks/>
          </p:cNvGrpSpPr>
          <p:nvPr/>
        </p:nvGrpSpPr>
        <p:grpSpPr bwMode="auto">
          <a:xfrm>
            <a:off x="300038" y="2424113"/>
            <a:ext cx="2174875" cy="2862262"/>
            <a:chOff x="1056" y="1488"/>
            <a:chExt cx="577" cy="1825"/>
          </a:xfrm>
        </p:grpSpPr>
        <p:sp>
          <p:nvSpPr>
            <p:cNvPr id="219153" name="Freeform 17"/>
            <p:cNvSpPr>
              <a:spLocks/>
            </p:cNvSpPr>
            <p:nvPr/>
          </p:nvSpPr>
          <p:spPr bwMode="auto">
            <a:xfrm>
              <a:off x="1192" y="2104"/>
              <a:ext cx="240" cy="1207"/>
            </a:xfrm>
            <a:custGeom>
              <a:avLst/>
              <a:gdLst>
                <a:gd name="T0" fmla="*/ 81 w 240"/>
                <a:gd name="T1" fmla="*/ 1206 h 1207"/>
                <a:gd name="T2" fmla="*/ 115 w 240"/>
                <a:gd name="T3" fmla="*/ 1125 h 1207"/>
                <a:gd name="T4" fmla="*/ 99 w 240"/>
                <a:gd name="T5" fmla="*/ 1096 h 1207"/>
                <a:gd name="T6" fmla="*/ 89 w 240"/>
                <a:gd name="T7" fmla="*/ 1062 h 1207"/>
                <a:gd name="T8" fmla="*/ 82 w 240"/>
                <a:gd name="T9" fmla="*/ 1023 h 1207"/>
                <a:gd name="T10" fmla="*/ 74 w 240"/>
                <a:gd name="T11" fmla="*/ 986 h 1207"/>
                <a:gd name="T12" fmla="*/ 71 w 240"/>
                <a:gd name="T13" fmla="*/ 948 h 1207"/>
                <a:gd name="T14" fmla="*/ 70 w 240"/>
                <a:gd name="T15" fmla="*/ 909 h 1207"/>
                <a:gd name="T16" fmla="*/ 69 w 240"/>
                <a:gd name="T17" fmla="*/ 874 h 1207"/>
                <a:gd name="T18" fmla="*/ 68 w 240"/>
                <a:gd name="T19" fmla="*/ 832 h 1207"/>
                <a:gd name="T20" fmla="*/ 71 w 240"/>
                <a:gd name="T21" fmla="*/ 786 h 1207"/>
                <a:gd name="T22" fmla="*/ 79 w 240"/>
                <a:gd name="T23" fmla="*/ 724 h 1207"/>
                <a:gd name="T24" fmla="*/ 86 w 240"/>
                <a:gd name="T25" fmla="*/ 673 h 1207"/>
                <a:gd name="T26" fmla="*/ 95 w 240"/>
                <a:gd name="T27" fmla="*/ 618 h 1207"/>
                <a:gd name="T28" fmla="*/ 105 w 240"/>
                <a:gd name="T29" fmla="*/ 559 h 1207"/>
                <a:gd name="T30" fmla="*/ 117 w 240"/>
                <a:gd name="T31" fmla="*/ 490 h 1207"/>
                <a:gd name="T32" fmla="*/ 133 w 240"/>
                <a:gd name="T33" fmla="*/ 406 h 1207"/>
                <a:gd name="T34" fmla="*/ 147 w 240"/>
                <a:gd name="T35" fmla="*/ 348 h 1207"/>
                <a:gd name="T36" fmla="*/ 162 w 240"/>
                <a:gd name="T37" fmla="*/ 286 h 1207"/>
                <a:gd name="T38" fmla="*/ 174 w 240"/>
                <a:gd name="T39" fmla="*/ 228 h 1207"/>
                <a:gd name="T40" fmla="*/ 190 w 240"/>
                <a:gd name="T41" fmla="*/ 165 h 1207"/>
                <a:gd name="T42" fmla="*/ 216 w 240"/>
                <a:gd name="T43" fmla="*/ 74 h 1207"/>
                <a:gd name="T44" fmla="*/ 239 w 240"/>
                <a:gd name="T45" fmla="*/ 0 h 1207"/>
                <a:gd name="T46" fmla="*/ 194 w 240"/>
                <a:gd name="T47" fmla="*/ 15 h 1207"/>
                <a:gd name="T48" fmla="*/ 154 w 240"/>
                <a:gd name="T49" fmla="*/ 141 h 1207"/>
                <a:gd name="T50" fmla="*/ 120 w 240"/>
                <a:gd name="T51" fmla="*/ 275 h 1207"/>
                <a:gd name="T52" fmla="*/ 94 w 240"/>
                <a:gd name="T53" fmla="*/ 390 h 1207"/>
                <a:gd name="T54" fmla="*/ 69 w 240"/>
                <a:gd name="T55" fmla="*/ 513 h 1207"/>
                <a:gd name="T56" fmla="*/ 32 w 240"/>
                <a:gd name="T57" fmla="*/ 692 h 1207"/>
                <a:gd name="T58" fmla="*/ 11 w 240"/>
                <a:gd name="T59" fmla="*/ 839 h 1207"/>
                <a:gd name="T60" fmla="*/ 0 w 240"/>
                <a:gd name="T61" fmla="*/ 968 h 1207"/>
                <a:gd name="T62" fmla="*/ 3 w 240"/>
                <a:gd name="T63" fmla="*/ 1049 h 1207"/>
                <a:gd name="T64" fmla="*/ 14 w 240"/>
                <a:gd name="T65" fmla="*/ 1130 h 1207"/>
                <a:gd name="T66" fmla="*/ 37 w 240"/>
                <a:gd name="T67" fmla="*/ 1167 h 1207"/>
                <a:gd name="T68" fmla="*/ 81 w 240"/>
                <a:gd name="T69" fmla="*/ 1206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0" h="1207">
                  <a:moveTo>
                    <a:pt x="81" y="1206"/>
                  </a:moveTo>
                  <a:lnTo>
                    <a:pt x="115" y="1125"/>
                  </a:lnTo>
                  <a:lnTo>
                    <a:pt x="99" y="1096"/>
                  </a:lnTo>
                  <a:lnTo>
                    <a:pt x="89" y="1062"/>
                  </a:lnTo>
                  <a:lnTo>
                    <a:pt x="82" y="1023"/>
                  </a:lnTo>
                  <a:lnTo>
                    <a:pt x="74" y="986"/>
                  </a:lnTo>
                  <a:lnTo>
                    <a:pt x="71" y="948"/>
                  </a:lnTo>
                  <a:lnTo>
                    <a:pt x="70" y="909"/>
                  </a:lnTo>
                  <a:lnTo>
                    <a:pt x="69" y="874"/>
                  </a:lnTo>
                  <a:lnTo>
                    <a:pt x="68" y="832"/>
                  </a:lnTo>
                  <a:lnTo>
                    <a:pt x="71" y="786"/>
                  </a:lnTo>
                  <a:lnTo>
                    <a:pt x="79" y="724"/>
                  </a:lnTo>
                  <a:lnTo>
                    <a:pt x="86" y="673"/>
                  </a:lnTo>
                  <a:lnTo>
                    <a:pt x="95" y="618"/>
                  </a:lnTo>
                  <a:lnTo>
                    <a:pt x="105" y="559"/>
                  </a:lnTo>
                  <a:lnTo>
                    <a:pt x="117" y="490"/>
                  </a:lnTo>
                  <a:lnTo>
                    <a:pt x="133" y="406"/>
                  </a:lnTo>
                  <a:lnTo>
                    <a:pt x="147" y="348"/>
                  </a:lnTo>
                  <a:lnTo>
                    <a:pt x="162" y="286"/>
                  </a:lnTo>
                  <a:lnTo>
                    <a:pt x="174" y="228"/>
                  </a:lnTo>
                  <a:lnTo>
                    <a:pt x="190" y="165"/>
                  </a:lnTo>
                  <a:lnTo>
                    <a:pt x="216" y="74"/>
                  </a:lnTo>
                  <a:lnTo>
                    <a:pt x="239" y="0"/>
                  </a:lnTo>
                  <a:lnTo>
                    <a:pt x="194" y="15"/>
                  </a:lnTo>
                  <a:lnTo>
                    <a:pt x="154" y="141"/>
                  </a:lnTo>
                  <a:lnTo>
                    <a:pt x="120" y="275"/>
                  </a:lnTo>
                  <a:lnTo>
                    <a:pt x="94" y="390"/>
                  </a:lnTo>
                  <a:lnTo>
                    <a:pt x="69" y="513"/>
                  </a:lnTo>
                  <a:lnTo>
                    <a:pt x="32" y="692"/>
                  </a:lnTo>
                  <a:lnTo>
                    <a:pt x="11" y="839"/>
                  </a:lnTo>
                  <a:lnTo>
                    <a:pt x="0" y="968"/>
                  </a:lnTo>
                  <a:lnTo>
                    <a:pt x="3" y="1049"/>
                  </a:lnTo>
                  <a:lnTo>
                    <a:pt x="14" y="1130"/>
                  </a:lnTo>
                  <a:lnTo>
                    <a:pt x="37" y="1167"/>
                  </a:lnTo>
                  <a:lnTo>
                    <a:pt x="81" y="1206"/>
                  </a:lnTo>
                </a:path>
              </a:pathLst>
            </a:custGeom>
            <a:gradFill rotWithShape="1">
              <a:gsLst>
                <a:gs pos="0">
                  <a:srgbClr val="8DB5A2"/>
                </a:gs>
                <a:gs pos="100000">
                  <a:srgbClr val="8DB5A2">
                    <a:gamma/>
                    <a:shade val="69804"/>
                    <a:invGamma/>
                  </a:srgbClr>
                </a:gs>
              </a:gsLst>
              <a:lin ang="5400000" scaled="1"/>
            </a:gra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9154" name="Group 18"/>
            <p:cNvGrpSpPr>
              <a:grpSpLocks/>
            </p:cNvGrpSpPr>
            <p:nvPr/>
          </p:nvGrpSpPr>
          <p:grpSpPr bwMode="auto">
            <a:xfrm>
              <a:off x="1056" y="1488"/>
              <a:ext cx="577" cy="1825"/>
              <a:chOff x="1056" y="1488"/>
              <a:chExt cx="577" cy="1825"/>
            </a:xfrm>
          </p:grpSpPr>
          <p:sp>
            <p:nvSpPr>
              <p:cNvPr id="219155" name="Freeform 19"/>
              <p:cNvSpPr>
                <a:spLocks/>
              </p:cNvSpPr>
              <p:nvPr/>
            </p:nvSpPr>
            <p:spPr bwMode="auto">
              <a:xfrm>
                <a:off x="1056" y="1488"/>
                <a:ext cx="508" cy="780"/>
              </a:xfrm>
              <a:custGeom>
                <a:avLst/>
                <a:gdLst>
                  <a:gd name="T0" fmla="*/ 432 w 508"/>
                  <a:gd name="T1" fmla="*/ 185 h 780"/>
                  <a:gd name="T2" fmla="*/ 507 w 508"/>
                  <a:gd name="T3" fmla="*/ 0 h 780"/>
                  <a:gd name="T4" fmla="*/ 479 w 508"/>
                  <a:gd name="T5" fmla="*/ 47 h 780"/>
                  <a:gd name="T6" fmla="*/ 452 w 508"/>
                  <a:gd name="T7" fmla="*/ 91 h 780"/>
                  <a:gd name="T8" fmla="*/ 421 w 508"/>
                  <a:gd name="T9" fmla="*/ 141 h 780"/>
                  <a:gd name="T10" fmla="*/ 385 w 508"/>
                  <a:gd name="T11" fmla="*/ 197 h 780"/>
                  <a:gd name="T12" fmla="*/ 347 w 508"/>
                  <a:gd name="T13" fmla="*/ 258 h 780"/>
                  <a:gd name="T14" fmla="*/ 309 w 508"/>
                  <a:gd name="T15" fmla="*/ 316 h 780"/>
                  <a:gd name="T16" fmla="*/ 278 w 508"/>
                  <a:gd name="T17" fmla="*/ 362 h 780"/>
                  <a:gd name="T18" fmla="*/ 249 w 508"/>
                  <a:gd name="T19" fmla="*/ 406 h 780"/>
                  <a:gd name="T20" fmla="*/ 221 w 508"/>
                  <a:gd name="T21" fmla="*/ 443 h 780"/>
                  <a:gd name="T22" fmla="*/ 190 w 508"/>
                  <a:gd name="T23" fmla="*/ 484 h 780"/>
                  <a:gd name="T24" fmla="*/ 161 w 508"/>
                  <a:gd name="T25" fmla="*/ 521 h 780"/>
                  <a:gd name="T26" fmla="*/ 133 w 508"/>
                  <a:gd name="T27" fmla="*/ 553 h 780"/>
                  <a:gd name="T28" fmla="*/ 109 w 508"/>
                  <a:gd name="T29" fmla="*/ 579 h 780"/>
                  <a:gd name="T30" fmla="*/ 80 w 508"/>
                  <a:gd name="T31" fmla="*/ 610 h 780"/>
                  <a:gd name="T32" fmla="*/ 59 w 508"/>
                  <a:gd name="T33" fmla="*/ 634 h 780"/>
                  <a:gd name="T34" fmla="*/ 0 w 508"/>
                  <a:gd name="T35" fmla="*/ 779 h 780"/>
                  <a:gd name="T36" fmla="*/ 32 w 508"/>
                  <a:gd name="T37" fmla="*/ 751 h 780"/>
                  <a:gd name="T38" fmla="*/ 86 w 508"/>
                  <a:gd name="T39" fmla="*/ 694 h 780"/>
                  <a:gd name="T40" fmla="*/ 154 w 508"/>
                  <a:gd name="T41" fmla="*/ 622 h 780"/>
                  <a:gd name="T42" fmla="*/ 215 w 508"/>
                  <a:gd name="T43" fmla="*/ 540 h 780"/>
                  <a:gd name="T44" fmla="*/ 290 w 508"/>
                  <a:gd name="T45" fmla="*/ 425 h 780"/>
                  <a:gd name="T46" fmla="*/ 355 w 508"/>
                  <a:gd name="T47" fmla="*/ 326 h 780"/>
                  <a:gd name="T48" fmla="*/ 412 w 508"/>
                  <a:gd name="T49" fmla="*/ 231 h 780"/>
                  <a:gd name="T50" fmla="*/ 505 w 508"/>
                  <a:gd name="T51" fmla="*/ 3 h 780"/>
                  <a:gd name="T52" fmla="*/ 504 w 508"/>
                  <a:gd name="T53" fmla="*/ 6 h 780"/>
                  <a:gd name="T54" fmla="*/ 432 w 508"/>
                  <a:gd name="T55" fmla="*/ 18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8" h="780">
                    <a:moveTo>
                      <a:pt x="432" y="185"/>
                    </a:moveTo>
                    <a:lnTo>
                      <a:pt x="507" y="0"/>
                    </a:lnTo>
                    <a:lnTo>
                      <a:pt x="479" y="47"/>
                    </a:lnTo>
                    <a:lnTo>
                      <a:pt x="452" y="91"/>
                    </a:lnTo>
                    <a:lnTo>
                      <a:pt x="421" y="141"/>
                    </a:lnTo>
                    <a:lnTo>
                      <a:pt x="385" y="197"/>
                    </a:lnTo>
                    <a:lnTo>
                      <a:pt x="347" y="258"/>
                    </a:lnTo>
                    <a:lnTo>
                      <a:pt x="309" y="316"/>
                    </a:lnTo>
                    <a:lnTo>
                      <a:pt x="278" y="362"/>
                    </a:lnTo>
                    <a:lnTo>
                      <a:pt x="249" y="406"/>
                    </a:lnTo>
                    <a:lnTo>
                      <a:pt x="221" y="443"/>
                    </a:lnTo>
                    <a:lnTo>
                      <a:pt x="190" y="484"/>
                    </a:lnTo>
                    <a:lnTo>
                      <a:pt x="161" y="521"/>
                    </a:lnTo>
                    <a:lnTo>
                      <a:pt x="133" y="553"/>
                    </a:lnTo>
                    <a:lnTo>
                      <a:pt x="109" y="579"/>
                    </a:lnTo>
                    <a:lnTo>
                      <a:pt x="80" y="610"/>
                    </a:lnTo>
                    <a:lnTo>
                      <a:pt x="59" y="634"/>
                    </a:lnTo>
                    <a:lnTo>
                      <a:pt x="0" y="779"/>
                    </a:lnTo>
                    <a:lnTo>
                      <a:pt x="32" y="751"/>
                    </a:lnTo>
                    <a:lnTo>
                      <a:pt x="86" y="694"/>
                    </a:lnTo>
                    <a:lnTo>
                      <a:pt x="154" y="622"/>
                    </a:lnTo>
                    <a:lnTo>
                      <a:pt x="215" y="540"/>
                    </a:lnTo>
                    <a:lnTo>
                      <a:pt x="290" y="425"/>
                    </a:lnTo>
                    <a:lnTo>
                      <a:pt x="355" y="326"/>
                    </a:lnTo>
                    <a:lnTo>
                      <a:pt x="412" y="231"/>
                    </a:lnTo>
                    <a:lnTo>
                      <a:pt x="505" y="3"/>
                    </a:lnTo>
                    <a:lnTo>
                      <a:pt x="504" y="6"/>
                    </a:lnTo>
                    <a:lnTo>
                      <a:pt x="432" y="185"/>
                    </a:lnTo>
                  </a:path>
                </a:pathLst>
              </a:custGeom>
              <a:gradFill rotWithShape="1">
                <a:gsLst>
                  <a:gs pos="0">
                    <a:srgbClr val="8DB5A2"/>
                  </a:gs>
                  <a:gs pos="100000">
                    <a:srgbClr val="8DB5A2">
                      <a:gamma/>
                      <a:shade val="69804"/>
                      <a:invGamma/>
                    </a:srgbClr>
                  </a:gs>
                </a:gsLst>
                <a:lin ang="5400000" scaled="1"/>
              </a:gra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156" name="Freeform 20"/>
              <p:cNvSpPr>
                <a:spLocks/>
              </p:cNvSpPr>
              <p:nvPr/>
            </p:nvSpPr>
            <p:spPr bwMode="auto">
              <a:xfrm>
                <a:off x="1477" y="1492"/>
                <a:ext cx="156" cy="556"/>
              </a:xfrm>
              <a:custGeom>
                <a:avLst/>
                <a:gdLst>
                  <a:gd name="T0" fmla="*/ 91 w 156"/>
                  <a:gd name="T1" fmla="*/ 555 h 556"/>
                  <a:gd name="T2" fmla="*/ 155 w 156"/>
                  <a:gd name="T3" fmla="*/ 398 h 556"/>
                  <a:gd name="T4" fmla="*/ 146 w 156"/>
                  <a:gd name="T5" fmla="*/ 383 h 556"/>
                  <a:gd name="T6" fmla="*/ 137 w 156"/>
                  <a:gd name="T7" fmla="*/ 366 h 556"/>
                  <a:gd name="T8" fmla="*/ 131 w 156"/>
                  <a:gd name="T9" fmla="*/ 345 h 556"/>
                  <a:gd name="T10" fmla="*/ 124 w 156"/>
                  <a:gd name="T11" fmla="*/ 328 h 556"/>
                  <a:gd name="T12" fmla="*/ 117 w 156"/>
                  <a:gd name="T13" fmla="*/ 300 h 556"/>
                  <a:gd name="T14" fmla="*/ 107 w 156"/>
                  <a:gd name="T15" fmla="*/ 277 h 556"/>
                  <a:gd name="T16" fmla="*/ 100 w 156"/>
                  <a:gd name="T17" fmla="*/ 237 h 556"/>
                  <a:gd name="T18" fmla="*/ 93 w 156"/>
                  <a:gd name="T19" fmla="*/ 200 h 556"/>
                  <a:gd name="T20" fmla="*/ 89 w 156"/>
                  <a:gd name="T21" fmla="*/ 174 h 556"/>
                  <a:gd name="T22" fmla="*/ 85 w 156"/>
                  <a:gd name="T23" fmla="*/ 138 h 556"/>
                  <a:gd name="T24" fmla="*/ 83 w 156"/>
                  <a:gd name="T25" fmla="*/ 97 h 556"/>
                  <a:gd name="T26" fmla="*/ 83 w 156"/>
                  <a:gd name="T27" fmla="*/ 56 h 556"/>
                  <a:gd name="T28" fmla="*/ 84 w 156"/>
                  <a:gd name="T29" fmla="*/ 21 h 556"/>
                  <a:gd name="T30" fmla="*/ 85 w 156"/>
                  <a:gd name="T31" fmla="*/ 0 h 556"/>
                  <a:gd name="T32" fmla="*/ 7 w 156"/>
                  <a:gd name="T33" fmla="*/ 193 h 556"/>
                  <a:gd name="T34" fmla="*/ 0 w 156"/>
                  <a:gd name="T35" fmla="*/ 245 h 556"/>
                  <a:gd name="T36" fmla="*/ 0 w 156"/>
                  <a:gd name="T37" fmla="*/ 318 h 556"/>
                  <a:gd name="T38" fmla="*/ 3 w 156"/>
                  <a:gd name="T39" fmla="*/ 391 h 556"/>
                  <a:gd name="T40" fmla="*/ 16 w 156"/>
                  <a:gd name="T41" fmla="*/ 435 h 556"/>
                  <a:gd name="T42" fmla="*/ 28 w 156"/>
                  <a:gd name="T43" fmla="*/ 493 h 556"/>
                  <a:gd name="T44" fmla="*/ 47 w 156"/>
                  <a:gd name="T45" fmla="*/ 532 h 556"/>
                  <a:gd name="T46" fmla="*/ 64 w 156"/>
                  <a:gd name="T47" fmla="*/ 548 h 556"/>
                  <a:gd name="T48" fmla="*/ 91 w 156"/>
                  <a:gd name="T49" fmla="*/ 555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556">
                    <a:moveTo>
                      <a:pt x="91" y="555"/>
                    </a:moveTo>
                    <a:lnTo>
                      <a:pt x="155" y="398"/>
                    </a:lnTo>
                    <a:lnTo>
                      <a:pt x="146" y="383"/>
                    </a:lnTo>
                    <a:lnTo>
                      <a:pt x="137" y="366"/>
                    </a:lnTo>
                    <a:lnTo>
                      <a:pt x="131" y="345"/>
                    </a:lnTo>
                    <a:lnTo>
                      <a:pt x="124" y="328"/>
                    </a:lnTo>
                    <a:lnTo>
                      <a:pt x="117" y="300"/>
                    </a:lnTo>
                    <a:lnTo>
                      <a:pt x="107" y="277"/>
                    </a:lnTo>
                    <a:lnTo>
                      <a:pt x="100" y="237"/>
                    </a:lnTo>
                    <a:lnTo>
                      <a:pt x="93" y="200"/>
                    </a:lnTo>
                    <a:lnTo>
                      <a:pt x="89" y="174"/>
                    </a:lnTo>
                    <a:lnTo>
                      <a:pt x="85" y="138"/>
                    </a:lnTo>
                    <a:lnTo>
                      <a:pt x="83" y="97"/>
                    </a:lnTo>
                    <a:lnTo>
                      <a:pt x="83" y="56"/>
                    </a:lnTo>
                    <a:lnTo>
                      <a:pt x="84" y="21"/>
                    </a:lnTo>
                    <a:lnTo>
                      <a:pt x="85" y="0"/>
                    </a:lnTo>
                    <a:lnTo>
                      <a:pt x="7" y="193"/>
                    </a:lnTo>
                    <a:lnTo>
                      <a:pt x="0" y="245"/>
                    </a:lnTo>
                    <a:lnTo>
                      <a:pt x="0" y="318"/>
                    </a:lnTo>
                    <a:lnTo>
                      <a:pt x="3" y="391"/>
                    </a:lnTo>
                    <a:lnTo>
                      <a:pt x="16" y="435"/>
                    </a:lnTo>
                    <a:lnTo>
                      <a:pt x="28" y="493"/>
                    </a:lnTo>
                    <a:lnTo>
                      <a:pt x="47" y="532"/>
                    </a:lnTo>
                    <a:lnTo>
                      <a:pt x="64" y="548"/>
                    </a:lnTo>
                    <a:lnTo>
                      <a:pt x="91" y="555"/>
                    </a:lnTo>
                  </a:path>
                </a:pathLst>
              </a:custGeom>
              <a:gradFill rotWithShape="1">
                <a:gsLst>
                  <a:gs pos="0">
                    <a:srgbClr val="8DB5A2"/>
                  </a:gs>
                  <a:gs pos="100000">
                    <a:srgbClr val="8DB5A2">
                      <a:gamma/>
                      <a:shade val="69804"/>
                      <a:invGamma/>
                    </a:srgbClr>
                  </a:gs>
                </a:gsLst>
                <a:lin ang="5400000" scaled="1"/>
              </a:gra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157" name="Freeform 21"/>
              <p:cNvSpPr>
                <a:spLocks/>
              </p:cNvSpPr>
              <p:nvPr/>
            </p:nvSpPr>
            <p:spPr bwMode="auto">
              <a:xfrm>
                <a:off x="1056" y="1676"/>
                <a:ext cx="511" cy="1637"/>
              </a:xfrm>
              <a:custGeom>
                <a:avLst/>
                <a:gdLst>
                  <a:gd name="T0" fmla="*/ 183 w 511"/>
                  <a:gd name="T1" fmla="*/ 1636 h 1637"/>
                  <a:gd name="T2" fmla="*/ 148 w 511"/>
                  <a:gd name="T3" fmla="*/ 1628 h 1637"/>
                  <a:gd name="T4" fmla="*/ 118 w 511"/>
                  <a:gd name="T5" fmla="*/ 1605 h 1637"/>
                  <a:gd name="T6" fmla="*/ 95 w 511"/>
                  <a:gd name="T7" fmla="*/ 1571 h 1637"/>
                  <a:gd name="T8" fmla="*/ 73 w 511"/>
                  <a:gd name="T9" fmla="*/ 1518 h 1637"/>
                  <a:gd name="T10" fmla="*/ 61 w 511"/>
                  <a:gd name="T11" fmla="*/ 1446 h 1637"/>
                  <a:gd name="T12" fmla="*/ 55 w 511"/>
                  <a:gd name="T13" fmla="*/ 1353 h 1637"/>
                  <a:gd name="T14" fmla="*/ 56 w 511"/>
                  <a:gd name="T15" fmla="*/ 1255 h 1637"/>
                  <a:gd name="T16" fmla="*/ 58 w 511"/>
                  <a:gd name="T17" fmla="*/ 1161 h 1637"/>
                  <a:gd name="T18" fmla="*/ 65 w 511"/>
                  <a:gd name="T19" fmla="*/ 1052 h 1637"/>
                  <a:gd name="T20" fmla="*/ 77 w 511"/>
                  <a:gd name="T21" fmla="*/ 931 h 1637"/>
                  <a:gd name="T22" fmla="*/ 100 w 511"/>
                  <a:gd name="T23" fmla="*/ 794 h 1637"/>
                  <a:gd name="T24" fmla="*/ 126 w 511"/>
                  <a:gd name="T25" fmla="*/ 660 h 1637"/>
                  <a:gd name="T26" fmla="*/ 157 w 511"/>
                  <a:gd name="T27" fmla="*/ 535 h 1637"/>
                  <a:gd name="T28" fmla="*/ 34 w 511"/>
                  <a:gd name="T29" fmla="*/ 550 h 1637"/>
                  <a:gd name="T30" fmla="*/ 106 w 511"/>
                  <a:gd name="T31" fmla="*/ 473 h 1637"/>
                  <a:gd name="T32" fmla="*/ 158 w 511"/>
                  <a:gd name="T33" fmla="*/ 412 h 1637"/>
                  <a:gd name="T34" fmla="*/ 207 w 511"/>
                  <a:gd name="T35" fmla="*/ 347 h 1637"/>
                  <a:gd name="T36" fmla="*/ 262 w 511"/>
                  <a:gd name="T37" fmla="*/ 265 h 1637"/>
                  <a:gd name="T38" fmla="*/ 331 w 511"/>
                  <a:gd name="T39" fmla="*/ 157 h 1637"/>
                  <a:gd name="T40" fmla="*/ 398 w 511"/>
                  <a:gd name="T41" fmla="*/ 56 h 1637"/>
                  <a:gd name="T42" fmla="*/ 429 w 511"/>
                  <a:gd name="T43" fmla="*/ 29 h 1637"/>
                  <a:gd name="T44" fmla="*/ 428 w 511"/>
                  <a:gd name="T45" fmla="*/ 85 h 1637"/>
                  <a:gd name="T46" fmla="*/ 432 w 511"/>
                  <a:gd name="T47" fmla="*/ 142 h 1637"/>
                  <a:gd name="T48" fmla="*/ 439 w 511"/>
                  <a:gd name="T49" fmla="*/ 185 h 1637"/>
                  <a:gd name="T50" fmla="*/ 450 w 511"/>
                  <a:gd name="T51" fmla="*/ 229 h 1637"/>
                  <a:gd name="T52" fmla="*/ 461 w 511"/>
                  <a:gd name="T53" fmla="*/ 270 h 1637"/>
                  <a:gd name="T54" fmla="*/ 475 w 511"/>
                  <a:gd name="T55" fmla="*/ 305 h 1637"/>
                  <a:gd name="T56" fmla="*/ 487 w 511"/>
                  <a:gd name="T57" fmla="*/ 339 h 1637"/>
                  <a:gd name="T58" fmla="*/ 510 w 511"/>
                  <a:gd name="T59" fmla="*/ 373 h 1637"/>
                  <a:gd name="T60" fmla="*/ 308 w 511"/>
                  <a:gd name="T61" fmla="*/ 550 h 1637"/>
                  <a:gd name="T62" fmla="*/ 257 w 511"/>
                  <a:gd name="T63" fmla="*/ 751 h 1637"/>
                  <a:gd name="T64" fmla="*/ 233 w 511"/>
                  <a:gd name="T65" fmla="*/ 869 h 1637"/>
                  <a:gd name="T66" fmla="*/ 204 w 511"/>
                  <a:gd name="T67" fmla="*/ 1026 h 1637"/>
                  <a:gd name="T68" fmla="*/ 181 w 511"/>
                  <a:gd name="T69" fmla="*/ 1151 h 1637"/>
                  <a:gd name="T70" fmla="*/ 167 w 511"/>
                  <a:gd name="T71" fmla="*/ 1246 h 1637"/>
                  <a:gd name="T72" fmla="*/ 159 w 511"/>
                  <a:gd name="T73" fmla="*/ 1339 h 1637"/>
                  <a:gd name="T74" fmla="*/ 157 w 511"/>
                  <a:gd name="T75" fmla="*/ 1421 h 1637"/>
                  <a:gd name="T76" fmla="*/ 164 w 511"/>
                  <a:gd name="T77" fmla="*/ 1489 h 1637"/>
                  <a:gd name="T78" fmla="*/ 181 w 511"/>
                  <a:gd name="T79" fmla="*/ 1544 h 1637"/>
                  <a:gd name="T80" fmla="*/ 203 w 511"/>
                  <a:gd name="T81" fmla="*/ 159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1" h="1637">
                    <a:moveTo>
                      <a:pt x="221" y="1629"/>
                    </a:moveTo>
                    <a:lnTo>
                      <a:pt x="183" y="1636"/>
                    </a:lnTo>
                    <a:lnTo>
                      <a:pt x="168" y="1632"/>
                    </a:lnTo>
                    <a:lnTo>
                      <a:pt x="148" y="1628"/>
                    </a:lnTo>
                    <a:lnTo>
                      <a:pt x="133" y="1615"/>
                    </a:lnTo>
                    <a:lnTo>
                      <a:pt x="118" y="1605"/>
                    </a:lnTo>
                    <a:lnTo>
                      <a:pt x="105" y="1590"/>
                    </a:lnTo>
                    <a:lnTo>
                      <a:pt x="95" y="1571"/>
                    </a:lnTo>
                    <a:lnTo>
                      <a:pt x="84" y="1549"/>
                    </a:lnTo>
                    <a:lnTo>
                      <a:pt x="73" y="1518"/>
                    </a:lnTo>
                    <a:lnTo>
                      <a:pt x="68" y="1479"/>
                    </a:lnTo>
                    <a:lnTo>
                      <a:pt x="61" y="1446"/>
                    </a:lnTo>
                    <a:lnTo>
                      <a:pt x="58" y="1401"/>
                    </a:lnTo>
                    <a:lnTo>
                      <a:pt x="55" y="1353"/>
                    </a:lnTo>
                    <a:lnTo>
                      <a:pt x="55" y="1302"/>
                    </a:lnTo>
                    <a:lnTo>
                      <a:pt x="56" y="1255"/>
                    </a:lnTo>
                    <a:lnTo>
                      <a:pt x="55" y="1207"/>
                    </a:lnTo>
                    <a:lnTo>
                      <a:pt x="58" y="1161"/>
                    </a:lnTo>
                    <a:lnTo>
                      <a:pt x="61" y="1104"/>
                    </a:lnTo>
                    <a:lnTo>
                      <a:pt x="65" y="1052"/>
                    </a:lnTo>
                    <a:lnTo>
                      <a:pt x="73" y="987"/>
                    </a:lnTo>
                    <a:lnTo>
                      <a:pt x="77" y="931"/>
                    </a:lnTo>
                    <a:lnTo>
                      <a:pt x="89" y="860"/>
                    </a:lnTo>
                    <a:lnTo>
                      <a:pt x="100" y="794"/>
                    </a:lnTo>
                    <a:lnTo>
                      <a:pt x="110" y="730"/>
                    </a:lnTo>
                    <a:lnTo>
                      <a:pt x="126" y="660"/>
                    </a:lnTo>
                    <a:lnTo>
                      <a:pt x="141" y="597"/>
                    </a:lnTo>
                    <a:lnTo>
                      <a:pt x="157" y="535"/>
                    </a:lnTo>
                    <a:lnTo>
                      <a:pt x="0" y="590"/>
                    </a:lnTo>
                    <a:lnTo>
                      <a:pt x="34" y="550"/>
                    </a:lnTo>
                    <a:lnTo>
                      <a:pt x="74" y="509"/>
                    </a:lnTo>
                    <a:lnTo>
                      <a:pt x="106" y="473"/>
                    </a:lnTo>
                    <a:lnTo>
                      <a:pt x="129" y="446"/>
                    </a:lnTo>
                    <a:lnTo>
                      <a:pt x="158" y="412"/>
                    </a:lnTo>
                    <a:lnTo>
                      <a:pt x="183" y="380"/>
                    </a:lnTo>
                    <a:lnTo>
                      <a:pt x="207" y="347"/>
                    </a:lnTo>
                    <a:lnTo>
                      <a:pt x="233" y="305"/>
                    </a:lnTo>
                    <a:lnTo>
                      <a:pt x="262" y="265"/>
                    </a:lnTo>
                    <a:lnTo>
                      <a:pt x="297" y="213"/>
                    </a:lnTo>
                    <a:lnTo>
                      <a:pt x="331" y="157"/>
                    </a:lnTo>
                    <a:lnTo>
                      <a:pt x="362" y="110"/>
                    </a:lnTo>
                    <a:lnTo>
                      <a:pt x="398" y="56"/>
                    </a:lnTo>
                    <a:lnTo>
                      <a:pt x="430" y="0"/>
                    </a:lnTo>
                    <a:lnTo>
                      <a:pt x="429" y="29"/>
                    </a:lnTo>
                    <a:lnTo>
                      <a:pt x="428" y="57"/>
                    </a:lnTo>
                    <a:lnTo>
                      <a:pt x="428" y="85"/>
                    </a:lnTo>
                    <a:lnTo>
                      <a:pt x="429" y="114"/>
                    </a:lnTo>
                    <a:lnTo>
                      <a:pt x="432" y="142"/>
                    </a:lnTo>
                    <a:lnTo>
                      <a:pt x="435" y="166"/>
                    </a:lnTo>
                    <a:lnTo>
                      <a:pt x="439" y="185"/>
                    </a:lnTo>
                    <a:lnTo>
                      <a:pt x="444" y="209"/>
                    </a:lnTo>
                    <a:lnTo>
                      <a:pt x="450" y="229"/>
                    </a:lnTo>
                    <a:lnTo>
                      <a:pt x="456" y="249"/>
                    </a:lnTo>
                    <a:lnTo>
                      <a:pt x="461" y="270"/>
                    </a:lnTo>
                    <a:lnTo>
                      <a:pt x="466" y="290"/>
                    </a:lnTo>
                    <a:lnTo>
                      <a:pt x="475" y="305"/>
                    </a:lnTo>
                    <a:lnTo>
                      <a:pt x="481" y="322"/>
                    </a:lnTo>
                    <a:lnTo>
                      <a:pt x="487" y="339"/>
                    </a:lnTo>
                    <a:lnTo>
                      <a:pt x="496" y="357"/>
                    </a:lnTo>
                    <a:lnTo>
                      <a:pt x="510" y="373"/>
                    </a:lnTo>
                    <a:lnTo>
                      <a:pt x="335" y="458"/>
                    </a:lnTo>
                    <a:lnTo>
                      <a:pt x="308" y="550"/>
                    </a:lnTo>
                    <a:lnTo>
                      <a:pt x="289" y="622"/>
                    </a:lnTo>
                    <a:lnTo>
                      <a:pt x="257" y="751"/>
                    </a:lnTo>
                    <a:lnTo>
                      <a:pt x="246" y="809"/>
                    </a:lnTo>
                    <a:lnTo>
                      <a:pt x="233" y="869"/>
                    </a:lnTo>
                    <a:lnTo>
                      <a:pt x="214" y="969"/>
                    </a:lnTo>
                    <a:lnTo>
                      <a:pt x="204" y="1026"/>
                    </a:lnTo>
                    <a:lnTo>
                      <a:pt x="189" y="1099"/>
                    </a:lnTo>
                    <a:lnTo>
                      <a:pt x="181" y="1151"/>
                    </a:lnTo>
                    <a:lnTo>
                      <a:pt x="174" y="1200"/>
                    </a:lnTo>
                    <a:lnTo>
                      <a:pt x="167" y="1246"/>
                    </a:lnTo>
                    <a:lnTo>
                      <a:pt x="163" y="1292"/>
                    </a:lnTo>
                    <a:lnTo>
                      <a:pt x="159" y="1339"/>
                    </a:lnTo>
                    <a:lnTo>
                      <a:pt x="159" y="1377"/>
                    </a:lnTo>
                    <a:lnTo>
                      <a:pt x="157" y="1421"/>
                    </a:lnTo>
                    <a:lnTo>
                      <a:pt x="160" y="1456"/>
                    </a:lnTo>
                    <a:lnTo>
                      <a:pt x="164" y="1489"/>
                    </a:lnTo>
                    <a:lnTo>
                      <a:pt x="173" y="1516"/>
                    </a:lnTo>
                    <a:lnTo>
                      <a:pt x="181" y="1544"/>
                    </a:lnTo>
                    <a:lnTo>
                      <a:pt x="191" y="1568"/>
                    </a:lnTo>
                    <a:lnTo>
                      <a:pt x="203" y="1590"/>
                    </a:lnTo>
                    <a:lnTo>
                      <a:pt x="221" y="1629"/>
                    </a:lnTo>
                  </a:path>
                </a:pathLst>
              </a:custGeom>
              <a:gradFill rotWithShape="1">
                <a:gsLst>
                  <a:gs pos="0">
                    <a:srgbClr val="8DB5A2"/>
                  </a:gs>
                  <a:gs pos="100000">
                    <a:srgbClr val="8DB5A2">
                      <a:gamma/>
                      <a:shade val="69804"/>
                      <a:invGamma/>
                    </a:srgbClr>
                  </a:gs>
                </a:gsLst>
                <a:lin ang="5400000" scaled="1"/>
              </a:gra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607552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smtClean="0"/>
              <a:t>Antecedents...</a:t>
            </a:r>
            <a:endParaRPr lang="en-US"/>
          </a:p>
        </p:txBody>
      </p:sp>
      <p:sp>
        <p:nvSpPr>
          <p:cNvPr id="221187" name="Rectangle 3"/>
          <p:cNvSpPr>
            <a:spLocks noGrp="1" noChangeArrowheads="1"/>
          </p:cNvSpPr>
          <p:nvPr>
            <p:ph type="body" idx="14"/>
          </p:nvPr>
        </p:nvSpPr>
        <p:spPr>
          <a:xfrm>
            <a:off x="76200" y="1154113"/>
            <a:ext cx="8991600" cy="5170487"/>
          </a:xfrm>
        </p:spPr>
        <p:txBody>
          <a:bodyPr/>
          <a:lstStyle/>
          <a:p>
            <a:r>
              <a:rPr lang="en-US" smtClean="0"/>
              <a:t> Occur before behavior</a:t>
            </a:r>
          </a:p>
          <a:p>
            <a:r>
              <a:rPr lang="en-US" smtClean="0"/>
              <a:t> Communicate expectations</a:t>
            </a:r>
          </a:p>
          <a:p>
            <a:r>
              <a:rPr lang="en-US" smtClean="0"/>
              <a:t> Provide instructions</a:t>
            </a:r>
          </a:p>
          <a:p>
            <a:r>
              <a:rPr lang="en-US" smtClean="0"/>
              <a:t> Cue behavior</a:t>
            </a:r>
          </a:p>
          <a:p>
            <a:r>
              <a:rPr lang="en-US" smtClean="0"/>
              <a:t> Training</a:t>
            </a:r>
            <a:endParaRPr lang="en-US"/>
          </a:p>
        </p:txBody>
      </p:sp>
      <p:sp>
        <p:nvSpPr>
          <p:cNvPr id="221188" name="Rectangle 4"/>
          <p:cNvSpPr>
            <a:spLocks noChangeArrowheads="1"/>
          </p:cNvSpPr>
          <p:nvPr/>
        </p:nvSpPr>
        <p:spPr bwMode="auto">
          <a:xfrm>
            <a:off x="822325" y="4584700"/>
            <a:ext cx="7886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nSpc>
                <a:spcPct val="100000"/>
              </a:lnSpc>
              <a:spcBef>
                <a:spcPct val="0"/>
              </a:spcBef>
            </a:pPr>
            <a:r>
              <a:rPr lang="en-US" sz="3600" i="1">
                <a:solidFill>
                  <a:schemeClr val="tx1"/>
                </a:solidFill>
              </a:rPr>
              <a:t>Account for 20% of our behavior!</a:t>
            </a:r>
          </a:p>
        </p:txBody>
      </p:sp>
    </p:spTree>
    <p:extLst>
      <p:ext uri="{BB962C8B-B14F-4D97-AF65-F5344CB8AC3E}">
        <p14:creationId xmlns:p14="http://schemas.microsoft.com/office/powerpoint/2010/main" val="2330234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smtClean="0"/>
              <a:t>Consequences...</a:t>
            </a:r>
            <a:endParaRPr lang="en-US"/>
          </a:p>
        </p:txBody>
      </p:sp>
      <p:sp>
        <p:nvSpPr>
          <p:cNvPr id="223235" name="Rectangle 3"/>
          <p:cNvSpPr>
            <a:spLocks noGrp="1" noChangeArrowheads="1"/>
          </p:cNvSpPr>
          <p:nvPr>
            <p:ph type="body" idx="14"/>
          </p:nvPr>
        </p:nvSpPr>
        <p:spPr/>
        <p:txBody>
          <a:bodyPr/>
          <a:lstStyle/>
          <a:p>
            <a:r>
              <a:rPr lang="en-US" smtClean="0"/>
              <a:t> Always follow behavior</a:t>
            </a:r>
          </a:p>
          <a:p>
            <a:r>
              <a:rPr lang="en-US" smtClean="0"/>
              <a:t> Are either Positive or Negative</a:t>
            </a:r>
          </a:p>
          <a:p>
            <a:r>
              <a:rPr lang="en-US" smtClean="0"/>
              <a:t> Predict the probability of future behavior</a:t>
            </a:r>
          </a:p>
          <a:p>
            <a:r>
              <a:rPr lang="en-US" smtClean="0"/>
              <a:t> Are too powerful to be left to chance</a:t>
            </a:r>
            <a:endParaRPr lang="en-US"/>
          </a:p>
        </p:txBody>
      </p:sp>
      <p:sp>
        <p:nvSpPr>
          <p:cNvPr id="223236" name="Rectangle 4"/>
          <p:cNvSpPr>
            <a:spLocks noChangeArrowheads="1"/>
          </p:cNvSpPr>
          <p:nvPr/>
        </p:nvSpPr>
        <p:spPr bwMode="auto">
          <a:xfrm>
            <a:off x="782638" y="5181600"/>
            <a:ext cx="7886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nSpc>
                <a:spcPct val="100000"/>
              </a:lnSpc>
              <a:spcBef>
                <a:spcPct val="0"/>
              </a:spcBef>
            </a:pPr>
            <a:r>
              <a:rPr lang="en-US" sz="2400" i="1">
                <a:solidFill>
                  <a:schemeClr val="tx1"/>
                </a:solidFill>
              </a:rPr>
              <a:t>Account for 80% of our behavior!</a:t>
            </a:r>
          </a:p>
        </p:txBody>
      </p:sp>
    </p:spTree>
    <p:extLst>
      <p:ext uri="{BB962C8B-B14F-4D97-AF65-F5344CB8AC3E}">
        <p14:creationId xmlns:p14="http://schemas.microsoft.com/office/powerpoint/2010/main" val="3286615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smtClean="0"/>
              <a:t>Typical Consequences</a:t>
            </a:r>
            <a:endParaRPr lang="en-US"/>
          </a:p>
        </p:txBody>
      </p:sp>
      <p:sp>
        <p:nvSpPr>
          <p:cNvPr id="225283" name="Rectangle 3"/>
          <p:cNvSpPr>
            <a:spLocks noGrp="1" noChangeArrowheads="1"/>
          </p:cNvSpPr>
          <p:nvPr>
            <p:ph type="body" idx="14"/>
          </p:nvPr>
        </p:nvSpPr>
        <p:spPr/>
        <p:txBody>
          <a:bodyPr/>
          <a:lstStyle/>
          <a:p>
            <a:r>
              <a:rPr lang="en-US" smtClean="0"/>
              <a:t>Accident/no accident</a:t>
            </a:r>
          </a:p>
          <a:p>
            <a:r>
              <a:rPr lang="en-US" smtClean="0"/>
              <a:t>Getting the job done (quickly/safely)</a:t>
            </a:r>
          </a:p>
          <a:p>
            <a:r>
              <a:rPr lang="en-US" smtClean="0"/>
              <a:t>Pressure from co-workers</a:t>
            </a:r>
          </a:p>
          <a:p>
            <a:r>
              <a:rPr lang="en-US" smtClean="0"/>
              <a:t>Pressure from supervisor</a:t>
            </a:r>
          </a:p>
          <a:p>
            <a:r>
              <a:rPr lang="en-US" smtClean="0"/>
              <a:t>Discipline</a:t>
            </a:r>
          </a:p>
          <a:p>
            <a:r>
              <a:rPr lang="en-US" smtClean="0"/>
              <a:t>Performance feedback</a:t>
            </a:r>
          </a:p>
          <a:p>
            <a:r>
              <a:rPr lang="en-US" smtClean="0"/>
              <a:t>Tangible appreciation</a:t>
            </a:r>
            <a:endParaRPr lang="en-US"/>
          </a:p>
        </p:txBody>
      </p:sp>
    </p:spTree>
    <p:extLst>
      <p:ext uri="{BB962C8B-B14F-4D97-AF65-F5344CB8AC3E}">
        <p14:creationId xmlns:p14="http://schemas.microsoft.com/office/powerpoint/2010/main" val="1775837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smtClean="0"/>
              <a:t>Action Plan Development</a:t>
            </a:r>
            <a:endParaRPr lang="en-US"/>
          </a:p>
        </p:txBody>
      </p:sp>
      <p:sp>
        <p:nvSpPr>
          <p:cNvPr id="227331" name="Rectangle 3"/>
          <p:cNvSpPr>
            <a:spLocks noGrp="1" noChangeArrowheads="1"/>
          </p:cNvSpPr>
          <p:nvPr>
            <p:ph type="body" idx="14"/>
          </p:nvPr>
        </p:nvSpPr>
        <p:spPr>
          <a:xfrm>
            <a:off x="76200" y="1154113"/>
            <a:ext cx="8991600" cy="5170487"/>
          </a:xfrm>
        </p:spPr>
        <p:txBody>
          <a:bodyPr/>
          <a:lstStyle/>
          <a:p>
            <a:r>
              <a:rPr lang="en-US" smtClean="0"/>
              <a:t>Integrated &amp; systemic solutions</a:t>
            </a:r>
          </a:p>
          <a:p>
            <a:r>
              <a:rPr lang="en-US" smtClean="0"/>
              <a:t>Engineering, training, behavior</a:t>
            </a:r>
          </a:p>
          <a:p>
            <a:r>
              <a:rPr lang="en-US" smtClean="0"/>
              <a:t>Suggest workable solutions</a:t>
            </a:r>
          </a:p>
          <a:p>
            <a:r>
              <a:rPr lang="en-US" smtClean="0"/>
              <a:t>Avoid the “training trap”</a:t>
            </a:r>
          </a:p>
          <a:p>
            <a:r>
              <a:rPr lang="en-US" smtClean="0"/>
              <a:t>Always use consequence management</a:t>
            </a:r>
          </a:p>
          <a:p>
            <a:r>
              <a:rPr lang="en-US" smtClean="0"/>
              <a:t>Timeline &amp; responsible persons</a:t>
            </a:r>
          </a:p>
          <a:p>
            <a:r>
              <a:rPr lang="en-US" smtClean="0"/>
              <a:t>Follow-up, track &amp; evaluate the effectiveness of your plan</a:t>
            </a:r>
            <a:endParaRPr lang="en-US"/>
          </a:p>
        </p:txBody>
      </p:sp>
    </p:spTree>
    <p:extLst>
      <p:ext uri="{BB962C8B-B14F-4D97-AF65-F5344CB8AC3E}">
        <p14:creationId xmlns:p14="http://schemas.microsoft.com/office/powerpoint/2010/main" val="3296891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smtClean="0"/>
              <a:t>Form Completion</a:t>
            </a:r>
            <a:endParaRPr lang="en-US"/>
          </a:p>
        </p:txBody>
      </p:sp>
      <p:sp>
        <p:nvSpPr>
          <p:cNvPr id="229379" name="Rectangle 3"/>
          <p:cNvSpPr>
            <a:spLocks noGrp="1" noChangeArrowheads="1"/>
          </p:cNvSpPr>
          <p:nvPr>
            <p:ph type="body" idx="14"/>
          </p:nvPr>
        </p:nvSpPr>
        <p:spPr>
          <a:xfrm>
            <a:off x="76200" y="1154113"/>
            <a:ext cx="8991600" cy="5170487"/>
          </a:xfrm>
        </p:spPr>
        <p:txBody>
          <a:bodyPr/>
          <a:lstStyle/>
          <a:p>
            <a:r>
              <a:rPr lang="en-US" smtClean="0"/>
              <a:t>Fill in every blank</a:t>
            </a:r>
          </a:p>
          <a:p>
            <a:r>
              <a:rPr lang="en-US" smtClean="0"/>
              <a:t>Description of what happened, be specific</a:t>
            </a:r>
          </a:p>
          <a:p>
            <a:r>
              <a:rPr lang="en-US" smtClean="0"/>
              <a:t>Location, again, be specific</a:t>
            </a:r>
          </a:p>
          <a:p>
            <a:r>
              <a:rPr lang="en-US" smtClean="0"/>
              <a:t>Description of conditions</a:t>
            </a:r>
          </a:p>
          <a:p>
            <a:r>
              <a:rPr lang="en-US" smtClean="0"/>
              <a:t>Identify witnesses</a:t>
            </a:r>
          </a:p>
          <a:p>
            <a:r>
              <a:rPr lang="en-US" smtClean="0"/>
              <a:t>Drawings, photo attachment</a:t>
            </a:r>
          </a:p>
          <a:p>
            <a:r>
              <a:rPr lang="en-US" smtClean="0"/>
              <a:t>Upper management &amp; safety committee review</a:t>
            </a:r>
            <a:endParaRPr lang="en-US"/>
          </a:p>
        </p:txBody>
      </p:sp>
    </p:spTree>
    <p:extLst>
      <p:ext uri="{BB962C8B-B14F-4D97-AF65-F5344CB8AC3E}">
        <p14:creationId xmlns:p14="http://schemas.microsoft.com/office/powerpoint/2010/main" val="1389726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smtClean="0"/>
              <a:t>A Word About Pictures</a:t>
            </a:r>
            <a:endParaRPr lang="en-US"/>
          </a:p>
        </p:txBody>
      </p:sp>
      <p:sp>
        <p:nvSpPr>
          <p:cNvPr id="231427" name="Rectangle 3"/>
          <p:cNvSpPr>
            <a:spLocks noGrp="1" noChangeArrowheads="1"/>
          </p:cNvSpPr>
          <p:nvPr>
            <p:ph type="body" idx="14"/>
          </p:nvPr>
        </p:nvSpPr>
        <p:spPr>
          <a:xfrm>
            <a:off x="76200" y="1154113"/>
            <a:ext cx="8991600" cy="5170487"/>
          </a:xfrm>
        </p:spPr>
        <p:txBody>
          <a:bodyPr/>
          <a:lstStyle/>
          <a:p>
            <a:r>
              <a:rPr lang="en-US" smtClean="0"/>
              <a:t>Do not take pictures of things you don’t want in the public realm</a:t>
            </a:r>
          </a:p>
          <a:p>
            <a:r>
              <a:rPr lang="en-US" smtClean="0"/>
              <a:t>Use pictures as an investigative tool</a:t>
            </a:r>
          </a:p>
          <a:p>
            <a:r>
              <a:rPr lang="en-US" smtClean="0"/>
              <a:t>Never photograph injuries</a:t>
            </a:r>
            <a:endParaRPr lang="en-US"/>
          </a:p>
        </p:txBody>
      </p:sp>
    </p:spTree>
    <p:extLst>
      <p:ext uri="{BB962C8B-B14F-4D97-AF65-F5344CB8AC3E}">
        <p14:creationId xmlns:p14="http://schemas.microsoft.com/office/powerpoint/2010/main" val="2263633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smtClean="0"/>
              <a:t>Objectives</a:t>
            </a:r>
            <a:endParaRPr lang="en-US" dirty="0"/>
          </a:p>
        </p:txBody>
      </p:sp>
      <p:sp>
        <p:nvSpPr>
          <p:cNvPr id="176131" name="Rectangle 3"/>
          <p:cNvSpPr>
            <a:spLocks noGrp="1" noChangeArrowheads="1"/>
          </p:cNvSpPr>
          <p:nvPr>
            <p:ph type="body" idx="14"/>
          </p:nvPr>
        </p:nvSpPr>
        <p:spPr>
          <a:xfrm>
            <a:off x="76200" y="1154113"/>
            <a:ext cx="8991600" cy="5170487"/>
          </a:xfrm>
        </p:spPr>
        <p:txBody>
          <a:bodyPr/>
          <a:lstStyle/>
          <a:p>
            <a:r>
              <a:rPr lang="en-US" smtClean="0"/>
              <a:t>As a result of today’s session, you will:</a:t>
            </a:r>
          </a:p>
          <a:p>
            <a:r>
              <a:rPr lang="en-US" smtClean="0"/>
              <a:t>Understand the importance and benefits of completing accident investigation</a:t>
            </a:r>
          </a:p>
          <a:p>
            <a:r>
              <a:rPr lang="en-US" smtClean="0"/>
              <a:t>Learn your role in completing accident investigations</a:t>
            </a:r>
          </a:p>
          <a:p>
            <a:r>
              <a:rPr lang="en-US" smtClean="0"/>
              <a:t>Know the process for completing accident investigations</a:t>
            </a:r>
            <a:endParaRPr lang="en-US"/>
          </a:p>
        </p:txBody>
      </p:sp>
    </p:spTree>
    <p:extLst>
      <p:ext uri="{BB962C8B-B14F-4D97-AF65-F5344CB8AC3E}">
        <p14:creationId xmlns:p14="http://schemas.microsoft.com/office/powerpoint/2010/main" val="3234572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smtClean="0"/>
              <a:t>Now That You Have Filled In All The Blanks…</a:t>
            </a:r>
            <a:endParaRPr lang="en-US"/>
          </a:p>
        </p:txBody>
      </p:sp>
      <p:sp>
        <p:nvSpPr>
          <p:cNvPr id="233475" name="Rectangle 3"/>
          <p:cNvSpPr>
            <a:spLocks noGrp="1" noChangeArrowheads="1"/>
          </p:cNvSpPr>
          <p:nvPr>
            <p:ph type="body" idx="14"/>
          </p:nvPr>
        </p:nvSpPr>
        <p:spPr>
          <a:xfrm>
            <a:off x="76200" y="1154113"/>
            <a:ext cx="8991600" cy="5170487"/>
          </a:xfrm>
        </p:spPr>
        <p:txBody>
          <a:bodyPr/>
          <a:lstStyle/>
          <a:p>
            <a:r>
              <a:rPr lang="en-US" smtClean="0"/>
              <a:t>Time to write your narrative</a:t>
            </a:r>
          </a:p>
          <a:p>
            <a:pPr lvl="1"/>
            <a:r>
              <a:rPr lang="en-US" smtClean="0"/>
              <a:t>In a quiet area</a:t>
            </a:r>
          </a:p>
          <a:p>
            <a:pPr lvl="1"/>
            <a:r>
              <a:rPr lang="en-US" smtClean="0"/>
              <a:t>Cover all the information</a:t>
            </a:r>
          </a:p>
          <a:p>
            <a:pPr lvl="1"/>
            <a:r>
              <a:rPr lang="en-US" smtClean="0"/>
              <a:t>Principally for investigative reasons but be aware of the possibility of litigation</a:t>
            </a:r>
            <a:endParaRPr lang="en-US"/>
          </a:p>
        </p:txBody>
      </p:sp>
    </p:spTree>
    <p:extLst>
      <p:ext uri="{BB962C8B-B14F-4D97-AF65-F5344CB8AC3E}">
        <p14:creationId xmlns:p14="http://schemas.microsoft.com/office/powerpoint/2010/main" val="8273263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smtClean="0"/>
              <a:t>Summary</a:t>
            </a:r>
            <a:endParaRPr lang="en-US" dirty="0"/>
          </a:p>
        </p:txBody>
      </p:sp>
      <p:sp>
        <p:nvSpPr>
          <p:cNvPr id="235523" name="Rectangle 3"/>
          <p:cNvSpPr>
            <a:spLocks noGrp="1" noChangeArrowheads="1"/>
          </p:cNvSpPr>
          <p:nvPr>
            <p:ph type="body" idx="14"/>
          </p:nvPr>
        </p:nvSpPr>
        <p:spPr>
          <a:xfrm>
            <a:off x="76200" y="1154113"/>
            <a:ext cx="8991600" cy="5170487"/>
          </a:xfrm>
        </p:spPr>
        <p:txBody>
          <a:bodyPr/>
          <a:lstStyle/>
          <a:p>
            <a:r>
              <a:rPr lang="en-US" smtClean="0"/>
              <a:t>Conduct effective investigations to:</a:t>
            </a:r>
          </a:p>
          <a:p>
            <a:r>
              <a:rPr lang="en-US" smtClean="0"/>
              <a:t>Prevent similar accidents</a:t>
            </a:r>
          </a:p>
          <a:p>
            <a:r>
              <a:rPr lang="en-US" smtClean="0"/>
              <a:t>Reduce direct &amp; indirect accident costs</a:t>
            </a:r>
          </a:p>
          <a:p>
            <a:r>
              <a:rPr lang="en-US" smtClean="0"/>
              <a:t>Identify problems and improve methods, conditions and production</a:t>
            </a:r>
          </a:p>
          <a:p>
            <a:r>
              <a:rPr lang="en-US" smtClean="0"/>
              <a:t>Reveal training needs</a:t>
            </a:r>
          </a:p>
          <a:p>
            <a:r>
              <a:rPr lang="en-US" smtClean="0"/>
              <a:t>Show management concern</a:t>
            </a:r>
          </a:p>
          <a:p>
            <a:r>
              <a:rPr lang="en-US" smtClean="0"/>
              <a:t>Add to your knowledge of operations</a:t>
            </a:r>
            <a:endParaRPr lang="en-US" dirty="0"/>
          </a:p>
        </p:txBody>
      </p:sp>
    </p:spTree>
    <p:extLst>
      <p:ext uri="{BB962C8B-B14F-4D97-AF65-F5344CB8AC3E}">
        <p14:creationId xmlns:p14="http://schemas.microsoft.com/office/powerpoint/2010/main" val="2444559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smtClean="0"/>
              <a:t>Agenda</a:t>
            </a:r>
            <a:endParaRPr lang="en-US"/>
          </a:p>
        </p:txBody>
      </p:sp>
      <p:sp>
        <p:nvSpPr>
          <p:cNvPr id="178179" name="Rectangle 3"/>
          <p:cNvSpPr>
            <a:spLocks noGrp="1" noChangeArrowheads="1"/>
          </p:cNvSpPr>
          <p:nvPr>
            <p:ph type="body" idx="14"/>
          </p:nvPr>
        </p:nvSpPr>
        <p:spPr>
          <a:xfrm>
            <a:off x="76200" y="1154113"/>
            <a:ext cx="8991600" cy="5170487"/>
          </a:xfrm>
        </p:spPr>
        <p:txBody>
          <a:bodyPr/>
          <a:lstStyle/>
          <a:p>
            <a:r>
              <a:rPr lang="en-US" smtClean="0"/>
              <a:t>Benefits of accident investigation</a:t>
            </a:r>
          </a:p>
          <a:p>
            <a:r>
              <a:rPr lang="en-US" smtClean="0"/>
              <a:t>Completing investigations</a:t>
            </a:r>
          </a:p>
          <a:p>
            <a:r>
              <a:rPr lang="en-US" smtClean="0"/>
              <a:t>Determining root causes</a:t>
            </a:r>
          </a:p>
          <a:p>
            <a:r>
              <a:rPr lang="en-US" smtClean="0"/>
              <a:t>Integrated solutions </a:t>
            </a:r>
          </a:p>
          <a:p>
            <a:r>
              <a:rPr lang="en-US" smtClean="0"/>
              <a:t>Form completion</a:t>
            </a:r>
            <a:endParaRPr lang="en-US"/>
          </a:p>
        </p:txBody>
      </p:sp>
    </p:spTree>
    <p:extLst>
      <p:ext uri="{BB962C8B-B14F-4D97-AF65-F5344CB8AC3E}">
        <p14:creationId xmlns:p14="http://schemas.microsoft.com/office/powerpoint/2010/main" val="64648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smtClean="0"/>
              <a:t>Benefits of Accident Investigation</a:t>
            </a:r>
            <a:endParaRPr lang="en-US"/>
          </a:p>
        </p:txBody>
      </p:sp>
      <p:sp>
        <p:nvSpPr>
          <p:cNvPr id="180227" name="Rectangle 3"/>
          <p:cNvSpPr>
            <a:spLocks noGrp="1" noChangeArrowheads="1"/>
          </p:cNvSpPr>
          <p:nvPr>
            <p:ph type="body" idx="14"/>
          </p:nvPr>
        </p:nvSpPr>
        <p:spPr>
          <a:xfrm>
            <a:off x="76200" y="1154113"/>
            <a:ext cx="8991600" cy="5170487"/>
          </a:xfrm>
        </p:spPr>
        <p:txBody>
          <a:bodyPr/>
          <a:lstStyle/>
          <a:p>
            <a:r>
              <a:rPr lang="en-US" smtClean="0"/>
              <a:t>Prevents similar accidents</a:t>
            </a:r>
          </a:p>
          <a:p>
            <a:r>
              <a:rPr lang="en-US" smtClean="0"/>
              <a:t>Reduces direct &amp; indirect accident costs</a:t>
            </a:r>
          </a:p>
          <a:p>
            <a:r>
              <a:rPr lang="en-US" smtClean="0"/>
              <a:t>Identifies problems </a:t>
            </a:r>
          </a:p>
          <a:p>
            <a:r>
              <a:rPr lang="en-US" smtClean="0"/>
              <a:t>Improves methods, conditions and production</a:t>
            </a:r>
          </a:p>
          <a:p>
            <a:r>
              <a:rPr lang="en-US" smtClean="0"/>
              <a:t>Reveals training needs</a:t>
            </a:r>
          </a:p>
          <a:p>
            <a:r>
              <a:rPr lang="en-US" smtClean="0"/>
              <a:t>Shows management concern</a:t>
            </a:r>
          </a:p>
          <a:p>
            <a:r>
              <a:rPr lang="en-US" smtClean="0"/>
              <a:t>Adds to your knowledge of operations</a:t>
            </a:r>
            <a:endParaRPr lang="en-US"/>
          </a:p>
        </p:txBody>
      </p:sp>
    </p:spTree>
    <p:extLst>
      <p:ext uri="{BB962C8B-B14F-4D97-AF65-F5344CB8AC3E}">
        <p14:creationId xmlns:p14="http://schemas.microsoft.com/office/powerpoint/2010/main" val="2992036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smtClean="0"/>
              <a:t>When Do You Investigate?</a:t>
            </a:r>
            <a:endParaRPr lang="en-US"/>
          </a:p>
        </p:txBody>
      </p:sp>
      <p:sp>
        <p:nvSpPr>
          <p:cNvPr id="182275" name="Rectangle 3"/>
          <p:cNvSpPr>
            <a:spLocks noGrp="1" noChangeArrowheads="1"/>
          </p:cNvSpPr>
          <p:nvPr>
            <p:ph type="body" idx="14"/>
          </p:nvPr>
        </p:nvSpPr>
        <p:spPr>
          <a:xfrm>
            <a:off x="76200" y="1154113"/>
            <a:ext cx="8991600" cy="5170487"/>
          </a:xfrm>
        </p:spPr>
        <p:txBody>
          <a:bodyPr/>
          <a:lstStyle/>
          <a:p>
            <a:r>
              <a:rPr lang="en-US" smtClean="0"/>
              <a:t>Conditions change</a:t>
            </a:r>
          </a:p>
          <a:p>
            <a:r>
              <a:rPr lang="en-US" smtClean="0"/>
              <a:t>Stories can change</a:t>
            </a:r>
          </a:p>
          <a:p>
            <a:r>
              <a:rPr lang="en-US" smtClean="0"/>
              <a:t>Information is lost</a:t>
            </a:r>
            <a:endParaRPr lang="en-US"/>
          </a:p>
        </p:txBody>
      </p:sp>
    </p:spTree>
    <p:extLst>
      <p:ext uri="{BB962C8B-B14F-4D97-AF65-F5344CB8AC3E}">
        <p14:creationId xmlns:p14="http://schemas.microsoft.com/office/powerpoint/2010/main" val="36929466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smtClean="0"/>
              <a:t>Who Should Investigate?</a:t>
            </a:r>
            <a:endParaRPr lang="en-US"/>
          </a:p>
        </p:txBody>
      </p:sp>
      <p:sp>
        <p:nvSpPr>
          <p:cNvPr id="184323" name="Rectangle 3"/>
          <p:cNvSpPr>
            <a:spLocks noGrp="1" noChangeArrowheads="1"/>
          </p:cNvSpPr>
          <p:nvPr>
            <p:ph type="body" idx="14"/>
          </p:nvPr>
        </p:nvSpPr>
        <p:spPr>
          <a:xfrm>
            <a:off x="76200" y="1154113"/>
            <a:ext cx="8991600" cy="5170487"/>
          </a:xfrm>
        </p:spPr>
        <p:txBody>
          <a:bodyPr/>
          <a:lstStyle/>
          <a:p>
            <a:r>
              <a:rPr lang="en-US" smtClean="0"/>
              <a:t>Supervisor</a:t>
            </a:r>
          </a:p>
          <a:p>
            <a:r>
              <a:rPr lang="en-US" smtClean="0"/>
              <a:t>Management</a:t>
            </a:r>
          </a:p>
          <a:p>
            <a:r>
              <a:rPr lang="en-US" smtClean="0"/>
              <a:t>Safety Director/EHS</a:t>
            </a:r>
          </a:p>
          <a:p>
            <a:r>
              <a:rPr lang="en-US" smtClean="0"/>
              <a:t>Safety Committee</a:t>
            </a:r>
            <a:endParaRPr lang="en-US"/>
          </a:p>
        </p:txBody>
      </p:sp>
    </p:spTree>
    <p:extLst>
      <p:ext uri="{BB962C8B-B14F-4D97-AF65-F5344CB8AC3E}">
        <p14:creationId xmlns:p14="http://schemas.microsoft.com/office/powerpoint/2010/main" val="174283190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smtClean="0"/>
              <a:t>Other Interested Personnel?</a:t>
            </a:r>
            <a:endParaRPr lang="en-US"/>
          </a:p>
        </p:txBody>
      </p:sp>
      <p:sp>
        <p:nvSpPr>
          <p:cNvPr id="186371" name="Rectangle 3"/>
          <p:cNvSpPr>
            <a:spLocks noGrp="1" noChangeArrowheads="1"/>
          </p:cNvSpPr>
          <p:nvPr>
            <p:ph type="body" idx="14"/>
          </p:nvPr>
        </p:nvSpPr>
        <p:spPr>
          <a:xfrm>
            <a:off x="76200" y="1154113"/>
            <a:ext cx="8991600" cy="5170487"/>
          </a:xfrm>
        </p:spPr>
        <p:txBody>
          <a:bodyPr/>
          <a:lstStyle/>
          <a:p>
            <a:r>
              <a:rPr lang="en-US" smtClean="0"/>
              <a:t>Maintenance</a:t>
            </a:r>
          </a:p>
          <a:p>
            <a:r>
              <a:rPr lang="en-US" smtClean="0"/>
              <a:t>Engineering</a:t>
            </a:r>
          </a:p>
          <a:p>
            <a:r>
              <a:rPr lang="en-US" smtClean="0"/>
              <a:t>Medical</a:t>
            </a:r>
          </a:p>
          <a:p>
            <a:r>
              <a:rPr lang="en-US" smtClean="0"/>
              <a:t>Witnesses</a:t>
            </a:r>
          </a:p>
          <a:p>
            <a:r>
              <a:rPr lang="en-US" smtClean="0"/>
              <a:t>Outside sources</a:t>
            </a:r>
          </a:p>
          <a:p>
            <a:endParaRPr lang="en-US"/>
          </a:p>
        </p:txBody>
      </p:sp>
    </p:spTree>
    <p:extLst>
      <p:ext uri="{BB962C8B-B14F-4D97-AF65-F5344CB8AC3E}">
        <p14:creationId xmlns:p14="http://schemas.microsoft.com/office/powerpoint/2010/main" val="259321284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838200" y="152400"/>
            <a:ext cx="7712075"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419" name="Rectangle 3"/>
          <p:cNvSpPr>
            <a:spLocks noGrp="1" noChangeArrowheads="1"/>
          </p:cNvSpPr>
          <p:nvPr>
            <p:ph type="title"/>
          </p:nvPr>
        </p:nvSpPr>
        <p:spPr/>
        <p:txBody>
          <a:bodyPr/>
          <a:lstStyle/>
          <a:p>
            <a:r>
              <a:rPr lang="en-US"/>
              <a:t>How Do We Investigate?</a:t>
            </a:r>
          </a:p>
        </p:txBody>
      </p:sp>
      <p:pic>
        <p:nvPicPr>
          <p:cNvPr id="7" name="Content Placeholder 6"/>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2259911" y="1012371"/>
            <a:ext cx="4624178" cy="4648200"/>
          </a:xfrm>
        </p:spPr>
      </p:pic>
    </p:spTree>
    <p:extLst>
      <p:ext uri="{BB962C8B-B14F-4D97-AF65-F5344CB8AC3E}">
        <p14:creationId xmlns:p14="http://schemas.microsoft.com/office/powerpoint/2010/main" val="405936868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_Template_RCS_SEMINAR_2014">
  <a:themeElements>
    <a:clrScheme name="LM_2012">
      <a:dk1>
        <a:sysClr val="windowText" lastClr="000000"/>
      </a:dk1>
      <a:lt1>
        <a:srgbClr val="FFFFFF"/>
      </a:lt1>
      <a:dk2>
        <a:srgbClr val="002663"/>
      </a:dk2>
      <a:lt2>
        <a:srgbClr val="FFFFFF"/>
      </a:lt2>
      <a:accent1>
        <a:srgbClr val="5381AC"/>
      </a:accent1>
      <a:accent2>
        <a:srgbClr val="D97A23"/>
      </a:accent2>
      <a:accent3>
        <a:srgbClr val="569099"/>
      </a:accent3>
      <a:accent4>
        <a:srgbClr val="ECAC00"/>
      </a:accent4>
      <a:accent5>
        <a:srgbClr val="4B4B4B"/>
      </a:accent5>
      <a:accent6>
        <a:srgbClr val="6C953C"/>
      </a:accent6>
      <a:hlink>
        <a:srgbClr val="5381AC"/>
      </a:hlink>
      <a:folHlink>
        <a:srgbClr val="B2BEDA"/>
      </a:folHlink>
    </a:clrScheme>
    <a:fontScheme name="CI Font Scheme">
      <a:majorFont>
        <a:latin typeface="Rockwell"/>
        <a:ea typeface=""/>
        <a:cs typeface=""/>
      </a:majorFont>
      <a:minorFont>
        <a:latin typeface="Arial"/>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40000"/>
            <a:lumOff val="60000"/>
          </a:scheme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err="1" smtClean="0">
            <a:solidFill>
              <a:schemeClr val="accent5"/>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800" dirty="0" err="1" smtClean="0">
            <a:solidFill>
              <a:schemeClr val="accent5"/>
            </a:solidFil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decec0828304e489df4e7998993b87a xmlns="cca43de7-360c-4d75-8f33-86ce61f4127f">
      <Terms xmlns="http://schemas.microsoft.com/office/infopath/2007/PartnerControls">
        <TermInfo xmlns="http://schemas.microsoft.com/office/infopath/2007/PartnerControls">
          <TermName xmlns="http://schemas.microsoft.com/office/infopath/2007/PartnerControls">CHECKLISTS / SELF ASSESSMENT TOOLS</TermName>
          <TermId xmlns="http://schemas.microsoft.com/office/infopath/2007/PartnerControls">36ce75db-ccb5-4155-8c33-61ff9f927f68</TermId>
        </TermInfo>
      </Terms>
    </idecec0828304e489df4e7998993b87a>
    <ib8a30a580b54fdf8e17267b2e1e3b36 xmlns="cca43de7-360c-4d75-8f33-86ce61f4127f">
      <Terms xmlns="http://schemas.microsoft.com/office/infopath/2007/PartnerControls"/>
    </ib8a30a580b54fdf8e17267b2e1e3b36>
    <SN_Abstract xmlns="cca43de7-360c-4d75-8f33-86ce61f4127f">SLT05 Accident Investigation</SN_Abstract>
    <e2d94291ee514c86abf0572917b728ff xmlns="cca43de7-360c-4d75-8f33-86ce61f4127f">
      <Terms xmlns="http://schemas.microsoft.com/office/infopath/2007/PartnerControls">
        <TermInfo xmlns="http://schemas.microsoft.com/office/infopath/2007/PartnerControls">
          <TermName xmlns="http://schemas.microsoft.com/office/infopath/2007/PartnerControls">Roadway Incidents</TermName>
          <TermId xmlns="http://schemas.microsoft.com/office/infopath/2007/PartnerControls">6103006e-b111-499e-a8c1-13bf38e8f95d</TermId>
        </TermInfo>
      </Terms>
    </e2d94291ee514c86abf0572917b728ff>
    <ac32c1f7a99940c38c18a010530941c6 xmlns="cca43de7-360c-4d75-8f33-86ce61f4127f">
      <Terms xmlns="http://schemas.microsoft.com/office/infopath/2007/PartnerControls">
        <TermInfo xmlns="http://schemas.microsoft.com/office/infopath/2007/PartnerControls">
          <TermName xmlns="http://schemas.microsoft.com/office/infopath/2007/PartnerControls">Accident Investigation</TermName>
          <TermId xmlns="http://schemas.microsoft.com/office/infopath/2007/PartnerControls">b9d774ee-f4a9-4039-975b-9997623658c3</TermId>
        </TermInfo>
      </Terms>
    </ac32c1f7a99940c38c18a010530941c6>
    <gd57132c78034f01ac87e5791abaaa07 xmlns="cca43de7-360c-4d75-8f33-86ce61f4127f">
      <Terms xmlns="http://schemas.microsoft.com/office/infopath/2007/PartnerControls"/>
    </gd57132c78034f01ac87e5791abaaa07>
    <kc06fc3d1d4f4eeea4b628bab7d5b62e xmlns="cca43de7-360c-4d75-8f33-86ce61f4127f">
      <Terms xmlns="http://schemas.microsoft.com/office/infopath/2007/PartnerControls">
        <TermInfo xmlns="http://schemas.microsoft.com/office/infopath/2007/PartnerControls">
          <TermName xmlns="http://schemas.microsoft.com/office/infopath/2007/PartnerControls">Transportation</TermName>
          <TermId xmlns="http://schemas.microsoft.com/office/infopath/2007/PartnerControls">72e39951-295e-4bf1-a7d1-59a7533e067b</TermId>
        </TermInfo>
      </Terms>
    </kc06fc3d1d4f4eeea4b628bab7d5b62e>
    <f2bcb28607974ac4a0c900ac4a2d8718 xmlns="cca43de7-360c-4d75-8f33-86ce61f4127f">
      <Terms xmlns="http://schemas.microsoft.com/office/infopath/2007/PartnerControls"/>
    </f2bcb28607974ac4a0c900ac4a2d8718>
    <TaxCatchAll xmlns="cca43de7-360c-4d75-8f33-86ce61f4127f">
      <Value>6</Value>
      <Value>4</Value>
      <Value>25</Value>
      <Value>74</Value>
    </TaxCatchAll>
    <SN_Keyword xmlns="cca43de7-360c-4d75-8f33-86ce61f4127f">SLT05 Accident Investigation</SN_Keyword>
    <SN_Snippet xmlns="cca43de7-360c-4d75-8f33-86ce61f4127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SN_Document_CT" ma:contentTypeID="0x0101A10100A862ACC3EB2CEB4D9E85E7C63E952B6D" ma:contentTypeVersion="1" ma:contentTypeDescription="SafetyNet Document Page Content Type" ma:contentTypeScope="" ma:versionID="13efef440fcc8b55ccf37fd242f6d534">
  <xsd:schema xmlns:xsd="http://www.w3.org/2001/XMLSchema" xmlns:xs="http://www.w3.org/2001/XMLSchema" xmlns:p="http://schemas.microsoft.com/office/2006/metadata/properties" xmlns:ns2="cca43de7-360c-4d75-8f33-86ce61f4127f" targetNamespace="http://schemas.microsoft.com/office/2006/metadata/properties" ma:root="true" ma:fieldsID="56b0051c07d534ca8947c638db59fe97" ns2:_="">
    <xsd:import namespace="cca43de7-360c-4d75-8f33-86ce61f4127f"/>
    <xsd:element name="properties">
      <xsd:complexType>
        <xsd:sequence>
          <xsd:element name="documentManagement">
            <xsd:complexType>
              <xsd:all>
                <xsd:element ref="ns2:e2d94291ee514c86abf0572917b728ff" minOccurs="0"/>
                <xsd:element ref="ns2:TaxCatchAll" minOccurs="0"/>
                <xsd:element ref="ns2:TaxCatchAllLabel" minOccurs="0"/>
                <xsd:element ref="ns2:kc06fc3d1d4f4eeea4b628bab7d5b62e" minOccurs="0"/>
                <xsd:element ref="ns2:ib8a30a580b54fdf8e17267b2e1e3b36" minOccurs="0"/>
                <xsd:element ref="ns2:ac32c1f7a99940c38c18a010530941c6" minOccurs="0"/>
                <xsd:element ref="ns2:f2bcb28607974ac4a0c900ac4a2d8718" minOccurs="0"/>
                <xsd:element ref="ns2:idecec0828304e489df4e7998993b87a" minOccurs="0"/>
                <xsd:element ref="ns2:gd57132c78034f01ac87e5791abaaa07" minOccurs="0"/>
                <xsd:element ref="ns2:SN_Abstract" minOccurs="0"/>
                <xsd:element ref="ns2:SN_Snippet" minOccurs="0"/>
                <xsd:element ref="ns2:SN_Keywor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a43de7-360c-4d75-8f33-86ce61f4127f" elementFormDefault="qualified">
    <xsd:import namespace="http://schemas.microsoft.com/office/2006/documentManagement/types"/>
    <xsd:import namespace="http://schemas.microsoft.com/office/infopath/2007/PartnerControls"/>
    <xsd:element name="e2d94291ee514c86abf0572917b728ff" ma:index="8" nillable="true" ma:taxonomy="true" ma:internalName="e2d94291ee514c86abf0572917b728ff" ma:taxonomyFieldName="SN_LossArea" ma:displayName="SN_LossArea" ma:readOnly="false" ma:fieldId="{e2d94291-ee51-4c86-abf0-572917b728ff}" ma:taxonomyMulti="true" ma:sspId="a9020833-166c-43a0-b484-20c5ace749ec" ma:termSetId="f2dbcd6e-4494-4b58-8f53-a62fc03f0903"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e7fd779f-a428-433f-80f5-9fa4c62ac636}" ma:internalName="TaxCatchAll" ma:showField="CatchAllData" ma:web="cca43de7-360c-4d75-8f33-86ce61f4127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7fd779f-a428-433f-80f5-9fa4c62ac636}" ma:internalName="TaxCatchAllLabel" ma:readOnly="true" ma:showField="CatchAllDataLabel" ma:web="cca43de7-360c-4d75-8f33-86ce61f4127f">
      <xsd:complexType>
        <xsd:complexContent>
          <xsd:extension base="dms:MultiChoiceLookup">
            <xsd:sequence>
              <xsd:element name="Value" type="dms:Lookup" maxOccurs="unbounded" minOccurs="0" nillable="true"/>
            </xsd:sequence>
          </xsd:extension>
        </xsd:complexContent>
      </xsd:complexType>
    </xsd:element>
    <xsd:element name="kc06fc3d1d4f4eeea4b628bab7d5b62e" ma:index="12" nillable="true" ma:taxonomy="true" ma:internalName="kc06fc3d1d4f4eeea4b628bab7d5b62e" ma:taxonomyFieldName="SN_Industry" ma:displayName="SN_Industry" ma:readOnly="false" ma:fieldId="{4c06fc3d-1d4f-4eee-a4b6-28bab7d5b62e}" ma:taxonomyMulti="true" ma:sspId="a9020833-166c-43a0-b484-20c5ace749ec" ma:termSetId="c1398ecb-9952-4e08-9ae5-9a42cab93afb" ma:anchorId="00000000-0000-0000-0000-000000000000" ma:open="false" ma:isKeyword="false">
      <xsd:complexType>
        <xsd:sequence>
          <xsd:element ref="pc:Terms" minOccurs="0" maxOccurs="1"/>
        </xsd:sequence>
      </xsd:complexType>
    </xsd:element>
    <xsd:element name="ib8a30a580b54fdf8e17267b2e1e3b36" ma:index="14" nillable="true" ma:taxonomy="true" ma:internalName="ib8a30a580b54fdf8e17267b2e1e3b36" ma:taxonomyFieldName="SN_NaturalDisaster" ma:displayName="SN_NaturalDisaster" ma:readOnly="false" ma:fieldId="{2b8a30a5-80b5-4fdf-8e17-267b2e1e3b36}" ma:taxonomyMulti="true" ma:sspId="a9020833-166c-43a0-b484-20c5ace749ec" ma:termSetId="352103d1-7202-40dc-8cd8-dc817fa3924e" ma:anchorId="00000000-0000-0000-0000-000000000000" ma:open="false" ma:isKeyword="false">
      <xsd:complexType>
        <xsd:sequence>
          <xsd:element ref="pc:Terms" minOccurs="0" maxOccurs="1"/>
        </xsd:sequence>
      </xsd:complexType>
    </xsd:element>
    <xsd:element name="ac32c1f7a99940c38c18a010530941c6" ma:index="16" nillable="true" ma:taxonomy="true" ma:internalName="ac32c1f7a99940c38c18a010530941c6" ma:taxonomyFieldName="SN_Specialty" ma:displayName="SN_Specialty" ma:readOnly="false" ma:fieldId="{ac32c1f7-a999-40c3-8c18-a010530941c6}" ma:taxonomyMulti="true" ma:sspId="a9020833-166c-43a0-b484-20c5ace749ec" ma:termSetId="3f679273-c2ce-4b5f-a03a-96bc116b92fe" ma:anchorId="00000000-0000-0000-0000-000000000000" ma:open="false" ma:isKeyword="false">
      <xsd:complexType>
        <xsd:sequence>
          <xsd:element ref="pc:Terms" minOccurs="0" maxOccurs="1"/>
        </xsd:sequence>
      </xsd:complexType>
    </xsd:element>
    <xsd:element name="f2bcb28607974ac4a0c900ac4a2d8718" ma:index="18" nillable="true" ma:taxonomy="true" ma:internalName="f2bcb28607974ac4a0c900ac4a2d8718" ma:taxonomyFieldName="SN_Coverage" ma:displayName="SN_Coverage" ma:readOnly="false" ma:fieldId="{f2bcb286-0797-4ac4-a0c9-00ac4a2d8718}" ma:taxonomyMulti="true" ma:sspId="a9020833-166c-43a0-b484-20c5ace749ec" ma:termSetId="6cc26d05-0dae-4eb5-b7f4-5bf2be72ce8c" ma:anchorId="00000000-0000-0000-0000-000000000000" ma:open="false" ma:isKeyword="false">
      <xsd:complexType>
        <xsd:sequence>
          <xsd:element ref="pc:Terms" minOccurs="0" maxOccurs="1"/>
        </xsd:sequence>
      </xsd:complexType>
    </xsd:element>
    <xsd:element name="idecec0828304e489df4e7998993b87a" ma:index="20" nillable="true" ma:taxonomy="true" ma:internalName="idecec0828304e489df4e7998993b87a" ma:taxonomyFieldName="SN_SearchCategory" ma:displayName="SN_SearchCategory" ma:readOnly="false" ma:fieldId="{2decec08-2830-4e48-9df4-e7998993b87a}" ma:taxonomyMulti="true" ma:sspId="a9020833-166c-43a0-b484-20c5ace749ec" ma:termSetId="f2983142-b7b9-40c3-a910-b1034b84e009" ma:anchorId="00000000-0000-0000-0000-000000000000" ma:open="false" ma:isKeyword="false">
      <xsd:complexType>
        <xsd:sequence>
          <xsd:element ref="pc:Terms" minOccurs="0" maxOccurs="1"/>
        </xsd:sequence>
      </xsd:complexType>
    </xsd:element>
    <xsd:element name="gd57132c78034f01ac87e5791abaaa07" ma:index="22" nillable="true" ma:taxonomy="true" ma:internalName="gd57132c78034f01ac87e5791abaaa07" ma:taxonomyFieldName="SN_Language" ma:displayName="SN_Language" ma:readOnly="false" ma:fieldId="{0d57132c-7803-4f01-ac87-e5791abaaa07}" ma:taxonomyMulti="true" ma:sspId="a9020833-166c-43a0-b484-20c5ace749ec" ma:termSetId="b51a71f3-9a9b-43ac-a21b-e29c41cb34c4" ma:anchorId="00000000-0000-0000-0000-000000000000" ma:open="false" ma:isKeyword="false">
      <xsd:complexType>
        <xsd:sequence>
          <xsd:element ref="pc:Terms" minOccurs="0" maxOccurs="1"/>
        </xsd:sequence>
      </xsd:complexType>
    </xsd:element>
    <xsd:element name="SN_Abstract" ma:index="24" nillable="true" ma:displayName="SN_Abstract" ma:internalName="SN_Abstract" ma:readOnly="false">
      <xsd:simpleType>
        <xsd:restriction base="dms:Note">
          <xsd:maxLength value="255"/>
        </xsd:restriction>
      </xsd:simpleType>
    </xsd:element>
    <xsd:element name="SN_Snippet" ma:index="25" nillable="true" ma:displayName="SN_Snippet" ma:internalName="SN_Snippet" ma:readOnly="false">
      <xsd:simpleType>
        <xsd:restriction base="dms:Note">
          <xsd:maxLength value="255"/>
        </xsd:restriction>
      </xsd:simpleType>
    </xsd:element>
    <xsd:element name="SN_Keyword" ma:index="26" nillable="true" ma:displayName="SN_Keyword" ma:internalName="SN_Keyword"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5EC86-BC93-476C-948E-878144FC86AE}">
  <ds:schemaRefs>
    <ds:schemaRef ds:uri="http://schemas.microsoft.com/sharepoint/v3/contenttype/forms"/>
  </ds:schemaRefs>
</ds:datastoreItem>
</file>

<file path=customXml/itemProps2.xml><?xml version="1.0" encoding="utf-8"?>
<ds:datastoreItem xmlns:ds="http://schemas.openxmlformats.org/officeDocument/2006/customXml" ds:itemID="{7FE05047-52BF-4D13-9CBD-E3D13BB19E60}">
  <ds:schemaRefs>
    <ds:schemaRef ds:uri="http://purl.org/dc/dcmitype/"/>
    <ds:schemaRef ds:uri="http://purl.org/dc/terms/"/>
    <ds:schemaRef ds:uri="cca43de7-360c-4d75-8f33-86ce61f4127f"/>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301EA72-5FF8-430C-B719-CA6E7DB175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a43de7-360c-4d75-8f33-86ce61f412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CI_Template_RCS_SEMINAR_2014</Template>
  <TotalTime>0</TotalTime>
  <Words>4147</Words>
  <Application>Microsoft Office PowerPoint</Application>
  <PresentationFormat>On-screen Show (4:3)</PresentationFormat>
  <Paragraphs>416</Paragraphs>
  <Slides>31</Slides>
  <Notes>31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Arial</vt:lpstr>
      <vt:lpstr>Rockwell</vt:lpstr>
      <vt:lpstr>Times New Roman</vt:lpstr>
      <vt:lpstr>Wingdings</vt:lpstr>
      <vt:lpstr>CI_Template_RCS_SEMINAR_2014</vt:lpstr>
      <vt:lpstr>think-cell Slide</vt:lpstr>
      <vt:lpstr>Accident Investigation A Systematic Approach to Avoiding Workplace Accidents</vt:lpstr>
      <vt:lpstr>Do’s</vt:lpstr>
      <vt:lpstr>Objectives</vt:lpstr>
      <vt:lpstr>Agenda</vt:lpstr>
      <vt:lpstr>Benefits of Accident Investigation</vt:lpstr>
      <vt:lpstr>When Do You Investigate?</vt:lpstr>
      <vt:lpstr>Who Should Investigate?</vt:lpstr>
      <vt:lpstr>Other Interested Personnel?</vt:lpstr>
      <vt:lpstr>How Do We Investigate?</vt:lpstr>
      <vt:lpstr>Fact-gathering</vt:lpstr>
      <vt:lpstr>Physical Conditions</vt:lpstr>
      <vt:lpstr>The Person</vt:lpstr>
      <vt:lpstr>Methods</vt:lpstr>
      <vt:lpstr>Witnesses</vt:lpstr>
      <vt:lpstr>Pertinent Documentation</vt:lpstr>
      <vt:lpstr>Root Cause Analysis</vt:lpstr>
      <vt:lpstr>What is a Root Cause?</vt:lpstr>
      <vt:lpstr>What is Not a Root Cause?</vt:lpstr>
      <vt:lpstr>Accident Causing  Discrepancies</vt:lpstr>
      <vt:lpstr>Close the Gaps</vt:lpstr>
      <vt:lpstr>Heinrich's Third Axiom of Industrial Safety</vt:lpstr>
      <vt:lpstr>Performance Gaps</vt:lpstr>
      <vt:lpstr>The ABC’s of Human Behavior</vt:lpstr>
      <vt:lpstr>Antecedents...</vt:lpstr>
      <vt:lpstr>Consequences...</vt:lpstr>
      <vt:lpstr>Typical Consequences</vt:lpstr>
      <vt:lpstr>Action Plan Development</vt:lpstr>
      <vt:lpstr>Form Completion</vt:lpstr>
      <vt:lpstr>A Word About Pictures</vt:lpstr>
      <vt:lpstr>Now That You Have Filled In All The Blanks…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SLT05_Accident_Investigation</dc:title>
  <dc:subject>CI_Template_RCS_SEMINAR_2014</dc:subject>
  <dc:creator/>
  <cp:keywords>2015;2015: Updated handout master per NB</cp:keywords>
  <cp:lastModifiedBy/>
  <cp:revision>1</cp:revision>
  <dcterms:created xsi:type="dcterms:W3CDTF">2014-11-12T20:09:17Z</dcterms:created>
  <dcterms:modified xsi:type="dcterms:W3CDTF">2019-07-10T14:58:38Z</dcterms:modified>
  <cp:category>Webinar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0x0101A10100A862ACC3EB2CEB4D9E85E7C63E952B6D</vt:lpwstr>
  </property>
  <property fmtid="{D5CDD505-2E9C-101B-9397-08002B2CF9AE}" pid="3" name="ItemRetentionFormula">
    <vt:lpwstr>&lt;formula id="Microsoft.Office.RecordsManagement.PolicyFeatures.Expiration.Formula.BuiltIn"&gt;&lt;number&gt;5&lt;/number&gt;&lt;property&gt;Modified&lt;/property&gt;&lt;propertyId&gt;28cf69c5-fa48-462a-b5cd-27b6f9d2bd5f&lt;/propertyId&gt;&lt;period&gt;years&lt;/period&gt;&lt;/formula&gt;</vt:lpwstr>
  </property>
  <property fmtid="{D5CDD505-2E9C-101B-9397-08002B2CF9AE}" pid="4" name="_dlc_policyId">
    <vt:lpwstr/>
  </property>
  <property fmtid="{D5CDD505-2E9C-101B-9397-08002B2CF9AE}" pid="5" name="idecec0828304e489df4e7998993b87a">
    <vt:lpwstr>Controlling Your Losses|6b85a764-2eb2-472b-8be6-1a11f73f2e2d</vt:lpwstr>
  </property>
  <property fmtid="{D5CDD505-2E9C-101B-9397-08002B2CF9AE}" pid="6" name="SN_Coverage">
    <vt:lpwstr/>
  </property>
  <property fmtid="{D5CDD505-2E9C-101B-9397-08002B2CF9AE}" pid="7" name="SN_NaturalDisaster">
    <vt:lpwstr/>
  </property>
  <property fmtid="{D5CDD505-2E9C-101B-9397-08002B2CF9AE}" pid="8" name="SN_Abstract">
    <vt:lpwstr>Safety Leadership Talk 05, Accident Investigation</vt:lpwstr>
  </property>
  <property fmtid="{D5CDD505-2E9C-101B-9397-08002B2CF9AE}" pid="9" name="SN_Language">
    <vt:lpwstr/>
  </property>
  <property fmtid="{D5CDD505-2E9C-101B-9397-08002B2CF9AE}" pid="10" name="e2d94291ee514c86abf0572917b728ff">
    <vt:lpwstr>General Safety|ab022d23-bd4e-4b4c-a36d-5cdd726c9f46</vt:lpwstr>
  </property>
  <property fmtid="{D5CDD505-2E9C-101B-9397-08002B2CF9AE}" pid="11" name="ac32c1f7a99940c38c18a010530941c6">
    <vt:lpwstr>Organizational Safety Performance|d7ca5a02-f374-41b3-ba4d-ee597940780c</vt:lpwstr>
  </property>
  <property fmtid="{D5CDD505-2E9C-101B-9397-08002B2CF9AE}" pid="12" name="gd57132c78034f01ac87e5791abaaa07">
    <vt:lpwstr>English|7d74989c-e046-472d-a1a9-c49af94837b2</vt:lpwstr>
  </property>
  <property fmtid="{D5CDD505-2E9C-101B-9397-08002B2CF9AE}" pid="13" name="kc06fc3d1d4f4eeea4b628bab7d5b62e">
    <vt:lpwstr>Agribusiness|0b3e513a-3776-4b49-ba2d-6cb142fecf75; Aviation|fdce135f-a2ea-44f4-9665-53c7f40c8825; Communications|0493dc39-7fad-4ecd-a08d-a69190330b12; Construction|71ab4639-bb84-481a-bf61-ecf92267505d; Educational Services|e8c14393-e0e7-4e49-b69e-d03affc5</vt:lpwstr>
  </property>
  <property fmtid="{D5CDD505-2E9C-101B-9397-08002B2CF9AE}" pid="14" name="SN_LossArea">
    <vt:lpwstr>6;#Roadway Incidents|6103006e-b111-499e-a8c1-13bf38e8f95d</vt:lpwstr>
  </property>
  <property fmtid="{D5CDD505-2E9C-101B-9397-08002B2CF9AE}" pid="15" name="SN_Industry">
    <vt:lpwstr>4;#Transportation|72e39951-295e-4bf1-a7d1-59a7533e067b</vt:lpwstr>
  </property>
  <property fmtid="{D5CDD505-2E9C-101B-9397-08002B2CF9AE}" pid="16" name="f2bcb28607974ac4a0c900ac4a2d8718">
    <vt:lpwstr>General Liability|79b9c444-29a0-4270-8b61-d69e8b317d2c; Workers Compensation|8c81da7c-9006-4ed5-91ff-3fd86901cc96</vt:lpwstr>
  </property>
  <property fmtid="{D5CDD505-2E9C-101B-9397-08002B2CF9AE}" pid="17" name="TaxCatchAll">
    <vt:lpwstr>56;# Surface Mining|ddbb1e66-7130-4d5e-b2ac-af48726face1;#55;# Aviation|fdce135f-a2ea-44f4-9665-53c7f40c8825;#48;#Organizational Safety Performance|d7ca5a02-f374-41b3-ba4d-ee597940780c;#42;# Real Estate|95b24f9d-45b8-4e86-a294-98ec5358fa6d;#36;# Wholesale</vt:lpwstr>
  </property>
  <property fmtid="{D5CDD505-2E9C-101B-9397-08002B2CF9AE}" pid="18" name="SN_Specialty">
    <vt:lpwstr>25;#Accident Investigation|b9d774ee-f4a9-4039-975b-9997623658c3</vt:lpwstr>
  </property>
  <property fmtid="{D5CDD505-2E9C-101B-9397-08002B2CF9AE}" pid="19" name="SN_SearchCategory">
    <vt:lpwstr>74;#CHECKLISTS / SELF ASSESSMENT TOOLS|36ce75db-ccb5-4155-8c33-61ff9f927f68</vt:lpwstr>
  </property>
</Properties>
</file>